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56" r:id="rId5"/>
    <p:sldId id="294" r:id="rId6"/>
    <p:sldId id="341" r:id="rId7"/>
    <p:sldId id="293" r:id="rId8"/>
    <p:sldId id="317" r:id="rId9"/>
    <p:sldId id="340" r:id="rId10"/>
    <p:sldId id="295" r:id="rId11"/>
    <p:sldId id="329" r:id="rId12"/>
    <p:sldId id="342" r:id="rId13"/>
    <p:sldId id="303" r:id="rId14"/>
    <p:sldId id="326" r:id="rId15"/>
    <p:sldId id="352" r:id="rId16"/>
    <p:sldId id="353" r:id="rId17"/>
    <p:sldId id="343" r:id="rId18"/>
    <p:sldId id="344" r:id="rId19"/>
    <p:sldId id="408" r:id="rId20"/>
    <p:sldId id="327" r:id="rId21"/>
    <p:sldId id="351" r:id="rId22"/>
    <p:sldId id="328" r:id="rId23"/>
    <p:sldId id="382" r:id="rId24"/>
    <p:sldId id="387" r:id="rId25"/>
    <p:sldId id="388" r:id="rId26"/>
    <p:sldId id="354" r:id="rId27"/>
    <p:sldId id="355" r:id="rId28"/>
    <p:sldId id="356" r:id="rId29"/>
    <p:sldId id="357" r:id="rId30"/>
    <p:sldId id="348" r:id="rId31"/>
    <p:sldId id="345" r:id="rId32"/>
    <p:sldId id="358" r:id="rId33"/>
    <p:sldId id="359" r:id="rId34"/>
    <p:sldId id="361" r:id="rId35"/>
    <p:sldId id="389" r:id="rId36"/>
    <p:sldId id="360" r:id="rId37"/>
    <p:sldId id="374" r:id="rId38"/>
    <p:sldId id="383" r:id="rId39"/>
    <p:sldId id="384" r:id="rId40"/>
    <p:sldId id="370" r:id="rId41"/>
    <p:sldId id="386" r:id="rId42"/>
    <p:sldId id="371" r:id="rId43"/>
    <p:sldId id="377" r:id="rId44"/>
    <p:sldId id="385" r:id="rId45"/>
    <p:sldId id="373" r:id="rId46"/>
    <p:sldId id="378" r:id="rId47"/>
    <p:sldId id="346" r:id="rId48"/>
    <p:sldId id="362" r:id="rId49"/>
    <p:sldId id="335" r:id="rId50"/>
    <p:sldId id="349" r:id="rId51"/>
    <p:sldId id="347" r:id="rId52"/>
    <p:sldId id="363" r:id="rId53"/>
    <p:sldId id="379" r:id="rId54"/>
    <p:sldId id="364" r:id="rId55"/>
    <p:sldId id="350" r:id="rId56"/>
    <p:sldId id="392" r:id="rId57"/>
    <p:sldId id="393" r:id="rId58"/>
    <p:sldId id="401" r:id="rId59"/>
    <p:sldId id="402" r:id="rId60"/>
    <p:sldId id="403" r:id="rId61"/>
    <p:sldId id="365" r:id="rId62"/>
    <p:sldId id="405" r:id="rId63"/>
    <p:sldId id="404" r:id="rId64"/>
    <p:sldId id="397" r:id="rId65"/>
    <p:sldId id="398" r:id="rId66"/>
    <p:sldId id="366" r:id="rId67"/>
    <p:sldId id="380" r:id="rId68"/>
    <p:sldId id="367" r:id="rId69"/>
    <p:sldId id="368" r:id="rId70"/>
    <p:sldId id="332" r:id="rId71"/>
    <p:sldId id="336" r:id="rId72"/>
    <p:sldId id="369" r:id="rId73"/>
    <p:sldId id="395" r:id="rId74"/>
    <p:sldId id="407" r:id="rId75"/>
    <p:sldId id="406" r:id="rId76"/>
    <p:sldId id="396" r:id="rId77"/>
    <p:sldId id="400" r:id="rId78"/>
    <p:sldId id="394" r:id="rId79"/>
    <p:sldId id="39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BDF680-3B50-4A4F-9036-9E1987C66CF3}">
          <p14:sldIdLst>
            <p14:sldId id="256"/>
            <p14:sldId id="294"/>
            <p14:sldId id="341"/>
            <p14:sldId id="293"/>
            <p14:sldId id="317"/>
            <p14:sldId id="340"/>
            <p14:sldId id="295"/>
            <p14:sldId id="329"/>
            <p14:sldId id="342"/>
            <p14:sldId id="303"/>
            <p14:sldId id="326"/>
            <p14:sldId id="352"/>
            <p14:sldId id="353"/>
            <p14:sldId id="343"/>
            <p14:sldId id="344"/>
            <p14:sldId id="408"/>
            <p14:sldId id="327"/>
            <p14:sldId id="351"/>
            <p14:sldId id="328"/>
            <p14:sldId id="382"/>
            <p14:sldId id="387"/>
            <p14:sldId id="388"/>
            <p14:sldId id="354"/>
            <p14:sldId id="355"/>
            <p14:sldId id="356"/>
            <p14:sldId id="357"/>
            <p14:sldId id="348"/>
            <p14:sldId id="345"/>
            <p14:sldId id="358"/>
            <p14:sldId id="359"/>
            <p14:sldId id="361"/>
            <p14:sldId id="389"/>
            <p14:sldId id="360"/>
            <p14:sldId id="374"/>
            <p14:sldId id="383"/>
            <p14:sldId id="384"/>
            <p14:sldId id="370"/>
            <p14:sldId id="386"/>
            <p14:sldId id="371"/>
            <p14:sldId id="377"/>
            <p14:sldId id="385"/>
            <p14:sldId id="373"/>
            <p14:sldId id="378"/>
            <p14:sldId id="346"/>
            <p14:sldId id="362"/>
            <p14:sldId id="335"/>
            <p14:sldId id="349"/>
            <p14:sldId id="347"/>
            <p14:sldId id="363"/>
            <p14:sldId id="379"/>
            <p14:sldId id="364"/>
            <p14:sldId id="350"/>
            <p14:sldId id="392"/>
            <p14:sldId id="393"/>
            <p14:sldId id="401"/>
            <p14:sldId id="402"/>
            <p14:sldId id="403"/>
            <p14:sldId id="365"/>
            <p14:sldId id="405"/>
            <p14:sldId id="404"/>
            <p14:sldId id="397"/>
            <p14:sldId id="398"/>
            <p14:sldId id="366"/>
            <p14:sldId id="380"/>
            <p14:sldId id="367"/>
            <p14:sldId id="368"/>
            <p14:sldId id="332"/>
            <p14:sldId id="336"/>
            <p14:sldId id="369"/>
          </p14:sldIdLst>
        </p14:section>
        <p14:section name="Extra_Slides" id="{DF4A250A-511D-4A78-9026-BEA0D3479158}">
          <p14:sldIdLst>
            <p14:sldId id="395"/>
            <p14:sldId id="407"/>
            <p14:sldId id="406"/>
            <p14:sldId id="396"/>
            <p14:sldId id="400"/>
            <p14:sldId id="394"/>
            <p14:sldId id="399"/>
          </p14:sldIdLst>
        </p14:section>
        <p14:section name="Unused_Templates" id="{54C72151-6B48-44A3-BF00-DDE2EC02180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5BB"/>
    <a:srgbClr val="224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7974" autoAdjust="0"/>
  </p:normalViewPr>
  <p:slideViewPr>
    <p:cSldViewPr snapToGrid="0">
      <p:cViewPr varScale="1">
        <p:scale>
          <a:sx n="72" d="100"/>
          <a:sy n="72" d="100"/>
        </p:scale>
        <p:origin x="1234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3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PCA should come after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1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doing this one yet – it’s understanding the strength of each column over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9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29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trivial results, made colors more readable.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73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Attended </a:t>
            </a:r>
            <a:r>
              <a:rPr lang="en-US" dirty="0" err="1"/>
              <a:t>PowerBI</a:t>
            </a:r>
            <a:r>
              <a:rPr lang="en-US" dirty="0"/>
              <a:t> workshop at KDSC conference where improved visualization skills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10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/>
            <a:endParaRPr lang="en-US" dirty="0"/>
          </a:p>
          <a:p>
            <a:r>
              <a:rPr lang="en-US" dirty="0"/>
              <a:t>This project is done concurrently with another class, adding requirements and features for capstone, working with research mentors.</a:t>
            </a:r>
          </a:p>
          <a:p>
            <a:endParaRPr lang="en-US" dirty="0"/>
          </a:p>
          <a:p>
            <a:r>
              <a:rPr lang="en-US" dirty="0"/>
              <a:t>**who is the audience, where is the data from, what are we trying to find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is a part of the **spell out arise acronym**(ARISE) and KDSC</a:t>
            </a:r>
          </a:p>
          <a:p>
            <a:r>
              <a:rPr lang="en-US" dirty="0"/>
              <a:t>**information about project serving a community partner – the Wyandotte county people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Investigating effects of minimum wage and minimum wage preemption on negative health effects and educational outcomes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project goals:</a:t>
            </a:r>
          </a:p>
          <a:p>
            <a:pPr marL="800100" lvl="1" indent="-342900"/>
            <a:r>
              <a:rPr lang="en-US" dirty="0"/>
              <a:t>Investigating effects of minimum wage preemption on health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project goals:</a:t>
            </a:r>
          </a:p>
          <a:p>
            <a:pPr marL="800100" lvl="1" indent="-342900"/>
            <a:r>
              <a:rPr lang="en-US" dirty="0"/>
              <a:t>Investigating effects of minimum wage and minimum wage preemption on health and educational outcomes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9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/>
            <a:endParaRPr lang="en-US" dirty="0"/>
          </a:p>
          <a:p>
            <a:r>
              <a:rPr lang="en-US" dirty="0"/>
              <a:t>This project is done concurrently with another class, adding requirements and features for capstone, working with research mentors.</a:t>
            </a:r>
          </a:p>
          <a:p>
            <a:endParaRPr lang="en-US" dirty="0"/>
          </a:p>
          <a:p>
            <a:r>
              <a:rPr lang="en-US" dirty="0"/>
              <a:t>**who is the audience, where is the data from, what are we trying to find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is a part of the **spell out arise acronym**(ARISE) and KDSC</a:t>
            </a:r>
          </a:p>
          <a:p>
            <a:r>
              <a:rPr lang="en-US" dirty="0"/>
              <a:t>**information about project serving a community partner – the Wyandotte county people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Investigating effects of minimum wage and minimum wage preemption on negative health effects and educational outcomes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project goals:</a:t>
            </a:r>
          </a:p>
          <a:p>
            <a:pPr marL="800100" lvl="1" indent="-342900"/>
            <a:r>
              <a:rPr lang="en-US" dirty="0"/>
              <a:t>Investigating effects of minimum wage preemption on health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project goals:</a:t>
            </a:r>
          </a:p>
          <a:p>
            <a:pPr marL="800100" lvl="1" indent="-342900"/>
            <a:r>
              <a:rPr lang="en-US" dirty="0"/>
              <a:t>Investigating effects of minimum wage and minimum wage preemption on health and educational outcomes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2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doing this one yet – it’s understanding the strength of each column over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time limit, focusing more on motivation and results, less on specific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3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, 2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vgs.com/id/3243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ublicdomainpictures.net/view-image.php?image=30688&amp;picture=paper-money-clip-art" TargetMode="Externa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ngall.com/graduation-cap-p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vgs.com/id/3243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ublicdomainpictures.net/view-image.php?image=30688&amp;picture=paper-money-clip-art" TargetMode="Externa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graduation-cap-pn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6208" y="820047"/>
            <a:ext cx="9386596" cy="1860008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wage, preemption, and health/educational outcomes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89D40-EE7F-D6F7-CE20-9F611A51879C}"/>
              </a:ext>
            </a:extLst>
          </p:cNvPr>
          <p:cNvSpPr txBox="1"/>
          <p:nvPr/>
        </p:nvSpPr>
        <p:spPr>
          <a:xfrm>
            <a:off x="5380010" y="3429000"/>
            <a:ext cx="4002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Carrie Aponte</a:t>
            </a:r>
          </a:p>
          <a:p>
            <a:r>
              <a:rPr lang="en-US" dirty="0">
                <a:solidFill>
                  <a:schemeClr val="bg1"/>
                </a:solidFill>
              </a:rPr>
              <a:t>CIS 598</a:t>
            </a:r>
          </a:p>
          <a:p>
            <a:r>
              <a:rPr lang="en-US" dirty="0">
                <a:solidFill>
                  <a:schemeClr val="bg1"/>
                </a:solidFill>
              </a:rPr>
              <a:t>Advisors: Lior Shamir, </a:t>
            </a:r>
            <a:r>
              <a:rPr lang="en-US" dirty="0" err="1">
                <a:solidFill>
                  <a:schemeClr val="bg1"/>
                </a:solidFill>
              </a:rPr>
              <a:t>Safia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Malallah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5/6/24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E5D5-6E4D-F382-6B38-CC4ED54B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6A7-7D2B-C87E-A10E-A01BE4F1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380565"/>
            <a:ext cx="9389288" cy="13624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681D-EC4F-C77E-F4AE-6F4B2394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CE018-D76B-E127-84E6-E93581F5470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5936" y="1956391"/>
            <a:ext cx="10547498" cy="4399959"/>
          </a:xfrm>
        </p:spPr>
        <p:txBody>
          <a:bodyPr>
            <a:normAutofit/>
          </a:bodyPr>
          <a:lstStyle/>
          <a:p>
            <a:r>
              <a:rPr lang="en-US" dirty="0"/>
              <a:t>Signed agreement with ARISE for initial data</a:t>
            </a:r>
          </a:p>
          <a:p>
            <a:pPr lvl="1"/>
            <a:r>
              <a:rPr lang="en-US" dirty="0"/>
              <a:t>Provided by community partner (Wyandotte County)</a:t>
            </a:r>
          </a:p>
          <a:p>
            <a:pPr lvl="1"/>
            <a:r>
              <a:rPr lang="en-US" dirty="0"/>
              <a:t>Ordered by state</a:t>
            </a:r>
          </a:p>
          <a:p>
            <a:pPr lvl="1"/>
            <a:r>
              <a:rPr lang="en-US" dirty="0"/>
              <a:t>Minimum wage, preemption status, various health statistics</a:t>
            </a:r>
          </a:p>
          <a:p>
            <a:endParaRPr lang="en-US" dirty="0"/>
          </a:p>
          <a:p>
            <a:r>
              <a:rPr lang="en-US" dirty="0"/>
              <a:t>Data Format: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rows</a:t>
            </a:r>
          </a:p>
          <a:p>
            <a:pPr marL="742950" lvl="1" indent="-285750"/>
            <a:r>
              <a:rPr lang="en-US" dirty="0"/>
              <a:t>Each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 columns</a:t>
            </a:r>
          </a:p>
          <a:p>
            <a:pPr marL="742950" lvl="1" indent="-285750"/>
            <a:r>
              <a:rPr lang="en-US" dirty="0"/>
              <a:t>Health and Wage Information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6A620A-F5A7-1FBE-2A1D-4C536BDF86E0}"/>
              </a:ext>
            </a:extLst>
          </p:cNvPr>
          <p:cNvSpPr txBox="1">
            <a:spLocks/>
          </p:cNvSpPr>
          <p:nvPr/>
        </p:nvSpPr>
        <p:spPr>
          <a:xfrm>
            <a:off x="5466380" y="2348204"/>
            <a:ext cx="4515035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F6B11-4FD4-1D95-3638-7E4135E4EAEC}"/>
              </a:ext>
            </a:extLst>
          </p:cNvPr>
          <p:cNvSpPr txBox="1"/>
          <p:nvPr/>
        </p:nvSpPr>
        <p:spPr>
          <a:xfrm>
            <a:off x="3326972" y="986799"/>
            <a:ext cx="42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health/wage </a:t>
            </a: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DATAset</a:t>
            </a:r>
            <a:endParaRPr lang="en-US" sz="1050" dirty="0"/>
          </a:p>
        </p:txBody>
      </p:sp>
      <p:pic>
        <p:nvPicPr>
          <p:cNvPr id="5" name="Picture 4" descr="A stethoscope and a stethoscope&#10;&#10;Description automatically generated">
            <a:extLst>
              <a:ext uri="{FF2B5EF4-FFF2-40B4-BE49-F238E27FC236}">
                <a16:creationId xmlns:a16="http://schemas.microsoft.com/office/drawing/2014/main" id="{CA457CBD-11B6-8916-B277-D99BBAB2EF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3595" y="3904897"/>
            <a:ext cx="1879700" cy="26578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C4AB82-3593-DEDD-1CE5-B5495AEC4DE5}"/>
              </a:ext>
            </a:extLst>
          </p:cNvPr>
          <p:cNvGrpSpPr/>
          <p:nvPr/>
        </p:nvGrpSpPr>
        <p:grpSpPr>
          <a:xfrm>
            <a:off x="6840122" y="4577089"/>
            <a:ext cx="2403473" cy="1900346"/>
            <a:chOff x="6909055" y="4714608"/>
            <a:chExt cx="2403473" cy="1900346"/>
          </a:xfrm>
        </p:grpSpPr>
        <p:pic>
          <p:nvPicPr>
            <p:cNvPr id="9" name="Picture 8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8B2651A6-F00A-C46F-A65D-88647DA7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82868" y="5295696"/>
              <a:ext cx="1629660" cy="693454"/>
            </a:xfrm>
            <a:prstGeom prst="rect">
              <a:avLst/>
            </a:prstGeom>
          </p:spPr>
        </p:pic>
        <p:pic>
          <p:nvPicPr>
            <p:cNvPr id="10" name="Picture 9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52AAC45D-6C02-EAAD-4A8D-386AA47B6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854789">
              <a:off x="7129248" y="5708424"/>
              <a:ext cx="2130402" cy="906530"/>
            </a:xfrm>
            <a:prstGeom prst="rect">
              <a:avLst/>
            </a:prstGeom>
          </p:spPr>
        </p:pic>
        <p:pic>
          <p:nvPicPr>
            <p:cNvPr id="11" name="Picture 10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FE0C2587-38AD-A693-A158-0793C057A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21019560">
              <a:off x="6909055" y="5195568"/>
              <a:ext cx="1739824" cy="740331"/>
            </a:xfrm>
            <a:prstGeom prst="rect">
              <a:avLst/>
            </a:prstGeom>
          </p:spPr>
        </p:pic>
        <p:pic>
          <p:nvPicPr>
            <p:cNvPr id="12" name="Picture 11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DC40A256-CC9E-0FDD-CF32-80383446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426747" y="4714608"/>
              <a:ext cx="1629660" cy="69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23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E5D5-6E4D-F382-6B38-CC4ED54B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6A7-7D2B-C87E-A10E-A01BE4F1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398027"/>
            <a:ext cx="9389288" cy="856615"/>
          </a:xfrm>
        </p:spPr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681D-EC4F-C77E-F4AE-6F4B2394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80393E-9B0E-EAF8-4AED-67B4563FC7F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76479" y="1529652"/>
            <a:ext cx="10458098" cy="5025500"/>
          </a:xfrm>
        </p:spPr>
        <p:txBody>
          <a:bodyPr>
            <a:normAutofit/>
          </a:bodyPr>
          <a:lstStyle/>
          <a:p>
            <a:r>
              <a:rPr lang="en-US" dirty="0"/>
              <a:t>R1 Public Universities in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2022-2023 CDS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108 Universities (44/50 states)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99 Sampled (42/50 states)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/>
              <a:t>Accessible in PDF, CSV, Web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Python scripts for data scraping – too many CDS formats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collected data from CDS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80 Original Data Points,120 Ending Data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Calculated percentages for various parameters (e.g., percent undergraduate women, percent Hispanic undergraduates, percent received Pell Grants)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3344F-457D-ACFD-E423-C982C0AFDD75}"/>
              </a:ext>
            </a:extLst>
          </p:cNvPr>
          <p:cNvSpPr txBox="1"/>
          <p:nvPr/>
        </p:nvSpPr>
        <p:spPr>
          <a:xfrm>
            <a:off x="4061637" y="1067986"/>
            <a:ext cx="231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CDS </a:t>
            </a: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DATAset</a:t>
            </a:r>
            <a:endParaRPr lang="en-US" sz="105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7F106DC-7445-7078-A1D3-955BE2D9511F}"/>
              </a:ext>
            </a:extLst>
          </p:cNvPr>
          <p:cNvSpPr txBox="1">
            <a:spLocks/>
          </p:cNvSpPr>
          <p:nvPr/>
        </p:nvSpPr>
        <p:spPr>
          <a:xfrm>
            <a:off x="5466379" y="1956390"/>
            <a:ext cx="4515035" cy="3897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A black graduation cap with a tassel&#10;&#10;Description automatically generated">
            <a:extLst>
              <a:ext uri="{FF2B5EF4-FFF2-40B4-BE49-F238E27FC236}">
                <a16:creationId xmlns:a16="http://schemas.microsoft.com/office/drawing/2014/main" id="{0C5B6021-0F58-D79F-9F89-0B44EB69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05950">
            <a:off x="8629231" y="4622"/>
            <a:ext cx="2390105" cy="17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48EC-D772-372A-6869-E9A20AE3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08" y="145535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data scraping from pdf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9F6B7-8F55-CD24-CC9D-18EF18E8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89C29-AEBD-F33A-A936-1B98F17C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99" y="826763"/>
            <a:ext cx="7172579" cy="538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03BF6-C55E-4BD4-A31E-58B2BA4B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6263996"/>
            <a:ext cx="10674626" cy="5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9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9A1CB3C-FE09-0114-D2C6-30B724FC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5" y="874149"/>
            <a:ext cx="10554615" cy="5776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A50CC-9F13-7DBA-CFD6-5F9B0D0C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82" y="148396"/>
            <a:ext cx="10744200" cy="13624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scraping from excel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97B5D-8FCB-9987-49F8-CE40E290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56EFC6-EB92-549C-3F54-15F5F3A3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8408"/>
          <a:stretch/>
        </p:blipFill>
        <p:spPr>
          <a:xfrm>
            <a:off x="4148459" y="1347201"/>
            <a:ext cx="6257811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75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4C4E-D756-F9D3-AEF3-9427579D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E02-DB66-1E43-5024-6857C42E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076AD-AEB8-7103-9320-C8EABF6D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9129A-8CB0-9C54-F470-4AADF1ABDA37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236CF2D-6706-C0C3-AA85-B318982265A3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2CE5705-56E2-7574-AAD2-7D656FA6EF96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D89DD8-2D93-DF95-C8C7-94DDB9D58503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B03F7D2-9274-D7AE-627F-452F8526A7D9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3B891C4-7752-2547-48B1-FAB198154EC7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95F2A86-7882-BB29-175F-F686C68B2D02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9EEFA4-8B31-1FFB-2066-7BABD1ED1925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DC4ABD5-1BDE-1754-ADA9-70F848ADB2B0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F741DA79-2306-8F08-CEDB-467AC63FC88E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6C8CD533-9868-1673-C65D-F87107C069B7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8F1B0EC1-5308-A19B-D44E-046671A838A5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27FE84CA-AFE7-1B7B-B75C-483F9E6CF8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1057D977-AB72-ADC7-15E2-29980D6B4AC7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F6747FD9-0C3D-A757-DCEB-A4899CC7C5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D2F089A0-878D-921E-5CDB-72C9077F3B27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A0AC8E75-151F-B9B3-CA35-94E4D284A4EF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75BDA094-227B-7E6D-04CB-C35D3E63641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1975A27D-6843-187C-F931-415EAA03E6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C1FDD98-4057-93CA-9AC1-BB8EE075AD36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3BF65C6F-8A17-6408-61CB-9259E2D54D8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4CFB1BE1-246B-FD06-50C9-964D53A2FD28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5324059B-7B37-7204-FC15-C11F9F9AC813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9C1F4F40-E2E1-F62B-9CB2-093C81BB3049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11251F2E-3F95-ECED-C460-29D74D5DAF3D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8A4BB19A-0E72-75A7-995E-9EF70F35FF3F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31BBC76F-8F03-5323-872B-F0FF7E20C9B2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464B9A38-C651-046A-2547-AFE7F2FF8F5E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8F714EAD-BCDC-BF52-6D53-50FBD57AA3F2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4BA751-7584-0D10-0AA0-C286E2F8A96C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D364DFB1-7054-550A-0773-C715163F607A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B12B2A6-104B-2ED5-90FA-9732575A0B35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F4EDA4-AB96-A8CF-8EE6-F44684B38E98}"/>
              </a:ext>
            </a:extLst>
          </p:cNvPr>
          <p:cNvSpPr/>
          <p:nvPr/>
        </p:nvSpPr>
        <p:spPr>
          <a:xfrm>
            <a:off x="4675023" y="2274009"/>
            <a:ext cx="6432094" cy="611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307E-5DB5-E97E-179F-73B676CA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30" y="457144"/>
            <a:ext cx="10665845" cy="1325563"/>
          </a:xfrm>
        </p:spPr>
        <p:txBody>
          <a:bodyPr/>
          <a:lstStyle/>
          <a:p>
            <a:pPr algn="ctr"/>
            <a:r>
              <a:rPr lang="en-US" dirty="0"/>
              <a:t>Data wrangling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56AD749-9489-B849-2EF2-E949647CA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62000" y="1912883"/>
            <a:ext cx="10665845" cy="4183115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dirty="0"/>
              <a:t>Data Formatting</a:t>
            </a:r>
          </a:p>
          <a:p>
            <a:pPr marL="742950" lvl="1" indent="-285750"/>
            <a:r>
              <a:rPr lang="en-US" dirty="0"/>
              <a:t>Missing Values: Imputations applied by gathering average of column totals</a:t>
            </a:r>
          </a:p>
          <a:p>
            <a:pPr marL="742950" lvl="1" indent="-285750"/>
            <a:r>
              <a:rPr lang="en-US" dirty="0"/>
              <a:t>Converted xlsx file to csv, manually removed erroneous symbols such as “” and ,</a:t>
            </a:r>
          </a:p>
          <a:p>
            <a:pPr marL="285750" indent="-285750"/>
            <a:r>
              <a:rPr lang="en-US" dirty="0"/>
              <a:t>Data Exploration:</a:t>
            </a:r>
          </a:p>
          <a:p>
            <a:pPr marL="742950" lvl="1" indent="-285750"/>
            <a:r>
              <a:rPr lang="en-US" dirty="0"/>
              <a:t>Described and understood variables</a:t>
            </a:r>
          </a:p>
          <a:p>
            <a:pPr marL="742950" lvl="1" indent="-285750"/>
            <a:r>
              <a:rPr lang="en-US" dirty="0"/>
              <a:t>Using Weka, determined max/min/mean of variables and their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F18B-9587-E9BE-D7AE-55013F86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tethoscope and a stethoscope&#10;&#10;Description automatically generated">
            <a:extLst>
              <a:ext uri="{FF2B5EF4-FFF2-40B4-BE49-F238E27FC236}">
                <a16:creationId xmlns:a16="http://schemas.microsoft.com/office/drawing/2014/main" id="{415123B8-F8C2-673C-F895-A0BC989C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615046">
            <a:off x="10410651" y="95931"/>
            <a:ext cx="1369849" cy="19369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3D865B-5F86-77BF-B398-750A1A09F14B}"/>
              </a:ext>
            </a:extLst>
          </p:cNvPr>
          <p:cNvGrpSpPr/>
          <p:nvPr/>
        </p:nvGrpSpPr>
        <p:grpSpPr>
          <a:xfrm>
            <a:off x="9380189" y="264174"/>
            <a:ext cx="1077790" cy="969770"/>
            <a:chOff x="6909055" y="4714608"/>
            <a:chExt cx="2403473" cy="1900346"/>
          </a:xfrm>
        </p:grpSpPr>
        <p:pic>
          <p:nvPicPr>
            <p:cNvPr id="8" name="Picture 7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518A8CCB-8F14-A31B-5EAD-6E24B42C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82868" y="5295696"/>
              <a:ext cx="1629660" cy="693454"/>
            </a:xfrm>
            <a:prstGeom prst="rect">
              <a:avLst/>
            </a:prstGeom>
          </p:spPr>
        </p:pic>
        <p:pic>
          <p:nvPicPr>
            <p:cNvPr id="9" name="Picture 8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E4C27877-7556-9695-DD2B-F67526D9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854789">
              <a:off x="7129248" y="5708424"/>
              <a:ext cx="2130402" cy="906530"/>
            </a:xfrm>
            <a:prstGeom prst="rect">
              <a:avLst/>
            </a:prstGeom>
          </p:spPr>
        </p:pic>
        <p:pic>
          <p:nvPicPr>
            <p:cNvPr id="10" name="Picture 9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EE9F7073-4D98-E3A4-32A1-0BBECF0F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21019560">
              <a:off x="6909055" y="5195568"/>
              <a:ext cx="1739824" cy="740331"/>
            </a:xfrm>
            <a:prstGeom prst="rect">
              <a:avLst/>
            </a:prstGeom>
          </p:spPr>
        </p:pic>
        <p:pic>
          <p:nvPicPr>
            <p:cNvPr id="11" name="Picture 10" descr="A close-up of a money bill&#10;&#10;Description automatically generated">
              <a:extLst>
                <a:ext uri="{FF2B5EF4-FFF2-40B4-BE49-F238E27FC236}">
                  <a16:creationId xmlns:a16="http://schemas.microsoft.com/office/drawing/2014/main" id="{4C28111B-8CD5-FD15-4444-6D406925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426747" y="4714608"/>
              <a:ext cx="1629660" cy="69345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BEF95C-81C5-1C95-009B-450BC66EE361}"/>
              </a:ext>
            </a:extLst>
          </p:cNvPr>
          <p:cNvSpPr txBox="1"/>
          <p:nvPr/>
        </p:nvSpPr>
        <p:spPr>
          <a:xfrm>
            <a:off x="3640509" y="1002637"/>
            <a:ext cx="42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health/wage </a:t>
            </a: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DATAset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1756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F062EB7-CAB3-68DE-B45A-95081C90F58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C893B-741D-0300-7513-1889101F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76100B-282B-4487-75F9-C7F3E571CC49}"/>
              </a:ext>
            </a:extLst>
          </p:cNvPr>
          <p:cNvSpPr txBox="1">
            <a:spLocks/>
          </p:cNvSpPr>
          <p:nvPr/>
        </p:nvSpPr>
        <p:spPr>
          <a:xfrm>
            <a:off x="785938" y="120045"/>
            <a:ext cx="9389288" cy="13624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cleaned/wrangled dataset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AA53F-7481-2A2E-339B-19BDFC38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7" y="755815"/>
            <a:ext cx="10530348" cy="2388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C8768-63CB-8D2C-705C-7FF3B308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7" y="3226774"/>
            <a:ext cx="11061290" cy="33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4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E5D5-6E4D-F382-6B38-CC4ED54B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6A7-7D2B-C87E-A10E-A01BE4F1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398027"/>
            <a:ext cx="9389288" cy="856615"/>
          </a:xfrm>
        </p:spPr>
        <p:txBody>
          <a:bodyPr/>
          <a:lstStyle/>
          <a:p>
            <a:pPr algn="ctr"/>
            <a:r>
              <a:rPr lang="en-US" dirty="0"/>
              <a:t>data wrangling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681D-EC4F-C77E-F4AE-6F4B2394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6A620A-F5A7-1FBE-2A1D-4C536BDF86E0}"/>
              </a:ext>
            </a:extLst>
          </p:cNvPr>
          <p:cNvSpPr txBox="1">
            <a:spLocks/>
          </p:cNvSpPr>
          <p:nvPr/>
        </p:nvSpPr>
        <p:spPr>
          <a:xfrm>
            <a:off x="5466380" y="2348204"/>
            <a:ext cx="4515035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3344F-457D-ACFD-E423-C982C0AFDD75}"/>
              </a:ext>
            </a:extLst>
          </p:cNvPr>
          <p:cNvSpPr txBox="1"/>
          <p:nvPr/>
        </p:nvSpPr>
        <p:spPr>
          <a:xfrm>
            <a:off x="4061637" y="1067986"/>
            <a:ext cx="231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CDS </a:t>
            </a: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224E7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DATAset</a:t>
            </a:r>
            <a:endParaRPr lang="en-US" sz="1050" dirty="0"/>
          </a:p>
        </p:txBody>
      </p:sp>
      <p:pic>
        <p:nvPicPr>
          <p:cNvPr id="4" name="Picture 3" descr="A black graduation cap with a tassel&#10;&#10;Description automatically generated">
            <a:extLst>
              <a:ext uri="{FF2B5EF4-FFF2-40B4-BE49-F238E27FC236}">
                <a16:creationId xmlns:a16="http://schemas.microsoft.com/office/drawing/2014/main" id="{B9A43C9B-252A-E197-708D-732176834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05950">
            <a:off x="8639863" y="4623"/>
            <a:ext cx="2390105" cy="170721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AF6FC06-C345-2D7F-9922-3B06CD7DBF9B}"/>
              </a:ext>
            </a:extLst>
          </p:cNvPr>
          <p:cNvSpPr txBox="1">
            <a:spLocks/>
          </p:cNvSpPr>
          <p:nvPr/>
        </p:nvSpPr>
        <p:spPr>
          <a:xfrm>
            <a:off x="611505" y="1802630"/>
            <a:ext cx="10589902" cy="4706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Removed all Universities without available 2022-2023 CDS (9)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Applied Imputations for Missing Values</a:t>
            </a:r>
          </a:p>
          <a:p>
            <a:pPr marL="742950" lvl="1" indent="-285750"/>
            <a:r>
              <a:rPr lang="en-US" sz="2000" dirty="0"/>
              <a:t>Categorical - Mode</a:t>
            </a:r>
          </a:p>
          <a:p>
            <a:pPr marL="742950" lvl="1" indent="-285750"/>
            <a:r>
              <a:rPr lang="en-US" sz="2000" dirty="0"/>
              <a:t>Numerical – 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Adjusted Column Names</a:t>
            </a:r>
          </a:p>
          <a:p>
            <a:pPr marL="742950" lvl="1" indent="-285750"/>
            <a:r>
              <a:rPr lang="en-US" sz="2000" dirty="0"/>
              <a:t>Removed spaces</a:t>
            </a:r>
          </a:p>
          <a:p>
            <a:pPr marL="742950" lvl="1" indent="-285750"/>
            <a:r>
              <a:rPr lang="en-US" sz="2000" dirty="0"/>
              <a:t>Clarified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format was mostly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Combined with original dataset on State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Added additional columns for analyses (e.g., percent women/Asian)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Applied Z-Score normalization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699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8C0F-060E-D028-0E74-A4250B59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38" y="120045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cleaned/wrangled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2B22D-AE6E-79A7-3A71-7AC39F3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3395B-BA0D-2432-88CC-10748D8D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48" y="870515"/>
            <a:ext cx="7202360" cy="2790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9317D-E47D-BB57-71E9-C8C89A06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70" y="3843426"/>
            <a:ext cx="10161024" cy="28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9632-72BE-83F0-0E41-8067BE7B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3" y="429462"/>
            <a:ext cx="8938437" cy="104477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Experimental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8B85-FA94-0E97-CFA5-76E76C4C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5A8810-10FA-CDD5-FB07-F1D7B60DF022}"/>
              </a:ext>
            </a:extLst>
          </p:cNvPr>
          <p:cNvSpPr txBox="1">
            <a:spLocks/>
          </p:cNvSpPr>
          <p:nvPr/>
        </p:nvSpPr>
        <p:spPr>
          <a:xfrm>
            <a:off x="4550863" y="2187100"/>
            <a:ext cx="6873694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Distribution/Data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Correlation with P-Value</a:t>
            </a:r>
          </a:p>
        </p:txBody>
      </p:sp>
    </p:spTree>
    <p:extLst>
      <p:ext uri="{BB962C8B-B14F-4D97-AF65-F5344CB8AC3E}">
        <p14:creationId xmlns:p14="http://schemas.microsoft.com/office/powerpoint/2010/main" val="208456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9632-72BE-83F0-0E41-8067BE7B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86" y="232817"/>
            <a:ext cx="8938437" cy="10447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8B85-FA94-0E97-CFA5-76E76C4C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652373-23A9-B63F-11E1-6C3D7C5DF07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10038" y="1522413"/>
            <a:ext cx="8239125" cy="48339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Science research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Concurrent work with Data Science in Practice class</a:t>
            </a:r>
          </a:p>
          <a:p>
            <a:pPr marL="800100" lvl="1" indent="-342900"/>
            <a:r>
              <a:rPr lang="en-US" dirty="0"/>
              <a:t>For capstone: Adding additional data, developing dashboard and publication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is part of KDSC (</a:t>
            </a:r>
            <a:r>
              <a:rPr lang="en-US" sz="1800" dirty="0"/>
              <a:t>Kansas Data Science Consortium</a:t>
            </a:r>
            <a:r>
              <a:rPr lang="en-US" dirty="0"/>
              <a:t>) and ARISE (</a:t>
            </a:r>
            <a:r>
              <a:rPr lang="en-US" sz="1800" dirty="0"/>
              <a:t>Adaptive and Resilient Infrastructure driven by Social Equity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is serving a community partner – Wyandotte County </a:t>
            </a:r>
          </a:p>
        </p:txBody>
      </p:sp>
    </p:spTree>
    <p:extLst>
      <p:ext uri="{BB962C8B-B14F-4D97-AF65-F5344CB8AC3E}">
        <p14:creationId xmlns:p14="http://schemas.microsoft.com/office/powerpoint/2010/main" val="372849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8C0F-060E-D028-0E74-A4250B59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64" y="189287"/>
            <a:ext cx="9389288" cy="1362456"/>
          </a:xfrm>
        </p:spPr>
        <p:txBody>
          <a:bodyPr/>
          <a:lstStyle/>
          <a:p>
            <a:r>
              <a:rPr lang="en-US" dirty="0"/>
              <a:t>Graph Distributions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2B22D-AE6E-79A7-3A71-7AC39F3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FA753-ADDC-5760-4E30-59B910FD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5" y="901490"/>
            <a:ext cx="9106689" cy="336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8BA15-32B3-3137-65D7-ACEEDB4D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49" y="1885037"/>
            <a:ext cx="5662151" cy="4138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37FA5-1E9E-622A-95B9-D6ABD82FCA28}"/>
              </a:ext>
            </a:extLst>
          </p:cNvPr>
          <p:cNvSpPr txBox="1"/>
          <p:nvPr/>
        </p:nvSpPr>
        <p:spPr>
          <a:xfrm>
            <a:off x="7002376" y="6063666"/>
            <a:ext cx="236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Output</a:t>
            </a:r>
          </a:p>
        </p:txBody>
      </p:sp>
    </p:spTree>
    <p:extLst>
      <p:ext uri="{BB962C8B-B14F-4D97-AF65-F5344CB8AC3E}">
        <p14:creationId xmlns:p14="http://schemas.microsoft.com/office/powerpoint/2010/main" val="137466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516F-8A35-7575-638E-DBE181B0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75" y="296344"/>
            <a:ext cx="10063412" cy="1362456"/>
          </a:xfrm>
        </p:spPr>
        <p:txBody>
          <a:bodyPr/>
          <a:lstStyle/>
          <a:p>
            <a:r>
              <a:rPr lang="en-US" dirty="0"/>
              <a:t>graphing health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55E85-BB81-44F8-B808-4FEA0A00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8DCE4-2EF0-2F5E-4CF0-D032F529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5" y="1170038"/>
            <a:ext cx="7729331" cy="5481483"/>
          </a:xfrm>
          <a:prstGeom prst="rect">
            <a:avLst/>
          </a:prstGeom>
        </p:spPr>
      </p:pic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84C5292-5176-573E-2ABB-42C88E31E01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4070555" y="1561840"/>
            <a:ext cx="6727108" cy="4036265"/>
          </a:xfrm>
        </p:spPr>
      </p:pic>
    </p:spTree>
    <p:extLst>
      <p:ext uri="{BB962C8B-B14F-4D97-AF65-F5344CB8AC3E}">
        <p14:creationId xmlns:p14="http://schemas.microsoft.com/office/powerpoint/2010/main" val="104806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CEC5-8BE3-BCFC-4993-D39D3D4D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44" y="80772"/>
            <a:ext cx="9389288" cy="1362456"/>
          </a:xfrm>
        </p:spPr>
        <p:txBody>
          <a:bodyPr/>
          <a:lstStyle/>
          <a:p>
            <a:r>
              <a:rPr lang="en-US" dirty="0"/>
              <a:t>graphing race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5BC23-A22D-40BD-EDB7-27F08238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63F44-C97F-7971-2A84-E97B7A0618B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09319-F41D-950D-AE6E-83EED27D636F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4C012-B8F5-8846-6AAB-09DBEB61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042939"/>
            <a:ext cx="9660609" cy="57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95AE-D6D8-709F-3EB6-14AA4A05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508-83F5-4410-0B06-31AEFA1F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8894-2D37-79B9-B66E-3EB7E3BB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DC05B4-412E-0B01-7339-7F1ABF9D07DB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253FF52-A6E1-DF88-3D24-607C31DB072B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C8224BA-DBCB-81A9-ED53-3062F14C26A9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B902A84-DF03-2750-872A-6C988D8BB0E1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3624570-9CB5-CA98-97AF-8D1F1512C5DC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64EB693-8D60-B297-A73E-B75DE27F382B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ABD4A2B-6724-2381-1FF7-E50A78B74660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B460CBB-BED4-1255-1FC3-0D469E48EF1C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AD01709-BEEE-2B95-1C4D-451A088E6F79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6AC3C4B-4F53-D9AC-F3A5-539DFE35B34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32AEE704-3F9A-D106-55C6-B749E4379F98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0821B7-8B95-AFCC-342E-9CAD5745AFFF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75211A10-B2A4-5F2F-29CB-A2B7A725AB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C6540BC-D1A7-259C-9B79-24F00E6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D005933-DD42-0948-6A67-5D1C86C0D1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3862275-529D-0DA4-526D-AA0D985A8341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6B750C52-774E-2570-796F-14BF50676A8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650D13BE-7091-7FAB-0EE0-DF68E30034F8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F183BC79-7013-811C-C7DD-F46222B2A14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482C49D9-E2FC-EE44-EB00-CBD6C6E6EE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D35C0FC-3FC1-A962-5272-A93FECA25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7FCEBC4E-7E31-9EDB-6EEB-A0B155F7F628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79B0F2EF-9092-63A2-044E-1CF3C2A766D9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FB158A68-68D1-25F1-D01C-C489144F94B6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B2AEA84F-9921-9C2C-89B5-7C37464DC775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501177D1-D871-9F45-2475-05CC7AB0581A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3682E725-7F8E-4244-8CEB-351AC60ED007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81A9700F-1193-42D0-6BA1-5B22BF3B3A98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C1C1A835-F41C-8F6A-439D-5C429C32D8D3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BC1C52-6849-CEC3-9093-86BB0679D99A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0AF120BC-D6C0-96A6-1E51-399C4A376DFC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A645C91-726B-D23C-631C-9BD31D140F16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CEA611-BD61-3E70-BFBA-9517E2BF6861}"/>
              </a:ext>
            </a:extLst>
          </p:cNvPr>
          <p:cNvSpPr/>
          <p:nvPr/>
        </p:nvSpPr>
        <p:spPr>
          <a:xfrm>
            <a:off x="5047699" y="2830695"/>
            <a:ext cx="6432094" cy="1108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0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092D-6A03-5E1E-21EE-150F1A5A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94" y="145232"/>
            <a:ext cx="9960263" cy="9267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74DC7-FF5F-521A-CEF5-CAA3DD3F5E1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53023" y="1063257"/>
            <a:ext cx="7719237" cy="5369441"/>
          </a:xfrm>
        </p:spPr>
        <p:txBody>
          <a:bodyPr>
            <a:normAutofit/>
          </a:bodyPr>
          <a:lstStyle/>
          <a:p>
            <a:r>
              <a:rPr lang="en-US" sz="2800" dirty="0"/>
              <a:t>Algorithms Applied: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CfsSubsetEval</a:t>
            </a:r>
            <a:r>
              <a:rPr lang="en-US" dirty="0"/>
              <a:t> with Best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CorrelationAttributeEval</a:t>
            </a:r>
            <a:r>
              <a:rPr lang="en-US" dirty="0"/>
              <a:t> with Ranker</a:t>
            </a:r>
          </a:p>
          <a:p>
            <a:r>
              <a:rPr lang="en-US" sz="2800" dirty="0"/>
              <a:t>Python Scripts - Top 5,10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SelectKBest</a:t>
            </a:r>
            <a:r>
              <a:rPr lang="en-US" dirty="0"/>
              <a:t> with F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SelectKBest</a:t>
            </a:r>
            <a:r>
              <a:rPr lang="en-US" dirty="0"/>
              <a:t> with Mutual Info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Recursive Feature Elimination (RFE) with Linear Regression Estimator</a:t>
            </a:r>
          </a:p>
          <a:p>
            <a:r>
              <a:rPr lang="en-US" dirty="0"/>
              <a:t>Tools Used: Weka, Scikit 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06BED-EC2F-CDF2-21D2-800B11CD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45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4B74-9FC7-E140-3E1B-35EA665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387" y="233344"/>
            <a:ext cx="8455623" cy="1362456"/>
          </a:xfrm>
        </p:spPr>
        <p:txBody>
          <a:bodyPr/>
          <a:lstStyle/>
          <a:p>
            <a:pPr algn="ctr"/>
            <a:r>
              <a:rPr lang="en-US" dirty="0" err="1"/>
              <a:t>weka</a:t>
            </a:r>
            <a:r>
              <a:rPr lang="en-US" dirty="0"/>
              <a:t>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E6A4A-7546-7D74-888A-B9FE274F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1858F-5FD2-D382-3E6E-9DEC2524B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72"/>
          <a:stretch/>
        </p:blipFill>
        <p:spPr>
          <a:xfrm>
            <a:off x="649569" y="1117590"/>
            <a:ext cx="5654967" cy="5122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42909-49FA-45EA-C4B8-FFCC2755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35" y="3157868"/>
            <a:ext cx="4969678" cy="28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4B74-9FC7-E140-3E1B-35EA665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60" y="136525"/>
            <a:ext cx="10811435" cy="1362456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 scikit learn,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E6A4A-7546-7D74-888A-B9FE274F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44CD7-7896-FBBF-615E-721F8EDF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666373"/>
            <a:ext cx="9806175" cy="6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722-44F1-C7CF-FBD5-3DCB8A8E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25" y="43331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sample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2EE9C-45B6-04D4-D998-895FDA22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13682-6187-4603-84EF-673C883B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43" y="4739880"/>
            <a:ext cx="7935055" cy="1710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3A0EE-46B0-88A2-2307-825B5374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869"/>
            <a:ext cx="12192000" cy="35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2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95AE-D6D8-709F-3EB6-14AA4A05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508-83F5-4410-0B06-31AEFA1F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8894-2D37-79B9-B66E-3EB7E3BB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DC05B4-412E-0B01-7339-7F1ABF9D07DB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253FF52-A6E1-DF88-3D24-607C31DB072B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C8224BA-DBCB-81A9-ED53-3062F14C26A9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B902A84-DF03-2750-872A-6C988D8BB0E1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3624570-9CB5-CA98-97AF-8D1F1512C5DC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64EB693-8D60-B297-A73E-B75DE27F382B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ABD4A2B-6724-2381-1FF7-E50A78B74660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B460CBB-BED4-1255-1FC3-0D469E48EF1C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AD01709-BEEE-2B95-1C4D-451A088E6F79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6AC3C4B-4F53-D9AC-F3A5-539DFE35B34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32AEE704-3F9A-D106-55C6-B749E4379F98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0821B7-8B95-AFCC-342E-9CAD5745AFFF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75211A10-B2A4-5F2F-29CB-A2B7A725AB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C6540BC-D1A7-259C-9B79-24F00E6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D005933-DD42-0948-6A67-5D1C86C0D1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3862275-529D-0DA4-526D-AA0D985A8341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6B750C52-774E-2570-796F-14BF50676A8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650D13BE-7091-7FAB-0EE0-DF68E30034F8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F183BC79-7013-811C-C7DD-F46222B2A14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482C49D9-E2FC-EE44-EB00-CBD6C6E6EE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D35C0FC-3FC1-A962-5272-A93FECA25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7FCEBC4E-7E31-9EDB-6EEB-A0B155F7F628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79B0F2EF-9092-63A2-044E-1CF3C2A766D9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FB158A68-68D1-25F1-D01C-C489144F94B6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B2AEA84F-9921-9C2C-89B5-7C37464DC775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501177D1-D871-9F45-2475-05CC7AB0581A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3682E725-7F8E-4244-8CEB-351AC60ED007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81A9700F-1193-42D0-6BA1-5B22BF3B3A98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C1C1A835-F41C-8F6A-439D-5C429C32D8D3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BC1C52-6849-CEC3-9093-86BB0679D99A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0AF120BC-D6C0-96A6-1E51-399C4A376DFC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A645C91-726B-D23C-631C-9BD31D140F16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CEA611-BD61-3E70-BFBA-9517E2BF6861}"/>
              </a:ext>
            </a:extLst>
          </p:cNvPr>
          <p:cNvSpPr/>
          <p:nvPr/>
        </p:nvSpPr>
        <p:spPr>
          <a:xfrm>
            <a:off x="5482490" y="3908198"/>
            <a:ext cx="6432094" cy="615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092D-6A03-5E1E-21EE-150F1A5A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014" y="268492"/>
            <a:ext cx="9960263" cy="9941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74DC7-FF5F-521A-CEF5-CAA3DD3F5E1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25319" y="2190850"/>
            <a:ext cx="6899238" cy="3981961"/>
          </a:xfrm>
        </p:spPr>
        <p:txBody>
          <a:bodyPr>
            <a:normAutofit/>
          </a:bodyPr>
          <a:lstStyle/>
          <a:p>
            <a:r>
              <a:rPr lang="en-US" dirty="0"/>
              <a:t>Algorithms Applied: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ZeroR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RandomForest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 (7)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r>
              <a:rPr lang="en-US" dirty="0"/>
              <a:t>Tools Used: Weka, Scikit 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06BED-EC2F-CDF2-21D2-800B11CD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1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F47E-DF06-B2C0-2BFC-6DA7BFC3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97877-82EA-0371-0F8D-4C761889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86DCF75-C768-0B43-2ED8-165E0A7E3988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9DC5D07-4425-5FDF-AD65-2D63C23712B5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5A6B445-6A1E-4581-9BC5-6FD5EE98378A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4901D8C-8439-56CF-9C12-23EB2AA5484B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BA41BFB-4229-1C40-A30E-1FC0149A5BFD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52FA15E-1D2D-76E8-D426-FA1DF21932A2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84AC1695-1BE9-DB13-50F9-CFEF62C29E65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74A62C8B-0F63-4FE9-6C27-2063DAE48E2E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8456D0C-C534-618A-1459-E94E35F97860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07F3E602-46CA-9887-2600-35389D2A814A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6E266ECE-5781-ECC0-F021-E23852C71591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67F405D3-258B-F0A9-580B-0D73DF214C3A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3ACD2D29-34D7-7497-D26A-BD5A6EEA9E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FA0074D2-93D6-33B5-861E-E1E4AA76B2A4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3DEAAD5A-736B-0143-6E28-73B918D478E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36BD345-B1CB-1466-B6B8-B03BF6EF0C7D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93F48780-4C2B-FA68-488E-3EB3FE08CA4E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A795C6D9-2324-CD03-7991-8F84324C624D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E555AC64-C2C4-DABC-BEEC-81D704BD33E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C29F674-E13E-6256-B2C2-0D764184E225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CDCB07F3-E7F5-881A-3735-B73311E37A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99F45EC1-1E34-7093-1324-D852889FA6A3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50A44915-695E-A581-C601-1B9E417D8087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93B62716-13F1-86FE-5E76-1F75987FB112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41ADDB9B-8155-FEF5-5834-AC336E5C824D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27E59901-B402-DECE-9FD5-AA1675B1D2AB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6537080E-599E-BA55-BD48-05791C8F5CCE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D6B8A070-F0CF-A080-B715-C8A8A1B9B42B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F46CEFA1-38BC-4642-AF33-FBD9BE3D7189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1BFABE6-76E5-F191-8FFF-370BBD64E256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EB596EE1-F6A7-2D94-7645-F119E6FBDBA2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402865F-0A1D-96B1-0448-922CB3EF2ADB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B919297-A1AC-DCD0-96EA-07508406EA40}"/>
              </a:ext>
            </a:extLst>
          </p:cNvPr>
          <p:cNvSpPr/>
          <p:nvPr/>
        </p:nvSpPr>
        <p:spPr>
          <a:xfrm>
            <a:off x="4077478" y="1158287"/>
            <a:ext cx="6432094" cy="592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78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4B74-9FC7-E140-3E1B-35EA665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00" y="151477"/>
            <a:ext cx="8455623" cy="1362456"/>
          </a:xfrm>
        </p:spPr>
        <p:txBody>
          <a:bodyPr/>
          <a:lstStyle/>
          <a:p>
            <a:pPr algn="ctr"/>
            <a:r>
              <a:rPr lang="en-US" dirty="0" err="1"/>
              <a:t>weka</a:t>
            </a:r>
            <a:r>
              <a:rPr lang="en-US" dirty="0"/>
              <a:t>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E6A4A-7546-7D74-888A-B9FE274F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36352-9EDE-C86B-AA32-35571E4B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76" y="832705"/>
            <a:ext cx="9887411" cy="58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9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190F-FA27-3E65-03F3-39AF35DF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8" y="196053"/>
            <a:ext cx="10665845" cy="1325563"/>
          </a:xfrm>
        </p:spPr>
        <p:txBody>
          <a:bodyPr/>
          <a:lstStyle/>
          <a:p>
            <a:pPr algn="ctr"/>
            <a:r>
              <a:rPr lang="en-US" dirty="0"/>
              <a:t>outcome example: preemption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8925-8EC5-EF9B-B74B-ABD799BF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712AD-8A81-AA18-6DB0-94990A11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9" y="1521616"/>
            <a:ext cx="57435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2188A2-BF8B-8D78-DE10-575051E1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31" y="1554959"/>
            <a:ext cx="6950917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2D6E-3685-A3AF-7246-656E6815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7" y="581480"/>
            <a:ext cx="10491021" cy="1362456"/>
          </a:xfrm>
        </p:spPr>
        <p:txBody>
          <a:bodyPr/>
          <a:lstStyle/>
          <a:p>
            <a:pPr algn="ctr"/>
            <a:r>
              <a:rPr lang="en-US" dirty="0"/>
              <a:t>visualized health dataset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D018-2CDF-CBC6-E0F5-27735D93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37A2B-73C1-97EA-012C-A880B070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07" y="2209798"/>
            <a:ext cx="8721499" cy="41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9C5C-4779-022F-74AC-413DE3D9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65" y="166833"/>
            <a:ext cx="10757647" cy="13624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machine learning scikit learn,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1D569-412A-4912-6659-E74AC9BE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D79C2-4779-BB99-B720-9F0CF63C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40" y="1756757"/>
            <a:ext cx="3452159" cy="404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1A7D6-D5D1-DE62-AD2E-521585C2B6D5}"/>
              </a:ext>
            </a:extLst>
          </p:cNvPr>
          <p:cNvSpPr txBox="1"/>
          <p:nvPr/>
        </p:nvSpPr>
        <p:spPr>
          <a:xfrm>
            <a:off x="8045345" y="1273691"/>
            <a:ext cx="28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1AB36-8BFE-E23A-8EBB-D5F4A8C9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49"/>
          <a:stretch/>
        </p:blipFill>
        <p:spPr>
          <a:xfrm>
            <a:off x="406213" y="892604"/>
            <a:ext cx="6697520" cy="5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9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38B9-1846-D874-3D90-DB91DA08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0" y="136525"/>
            <a:ext cx="11002297" cy="1362456"/>
          </a:xfrm>
        </p:spPr>
        <p:txBody>
          <a:bodyPr/>
          <a:lstStyle/>
          <a:p>
            <a:pPr algn="ctr"/>
            <a:r>
              <a:rPr lang="en-US" dirty="0"/>
              <a:t>unsupervised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84540-D3FD-CC6F-944C-EF7ADE44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58E4E-2533-E316-0095-4619CBC19D1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6AC4A-5DC3-A339-D195-027C770B2306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278D2-817C-6F47-792E-18128E0ED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94"/>
          <a:stretch/>
        </p:blipFill>
        <p:spPr>
          <a:xfrm>
            <a:off x="144840" y="817753"/>
            <a:ext cx="11002297" cy="56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5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D80C5-6E43-0A1D-2B97-EF5E85AA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89278-D994-3FBD-4F70-82B2B1F1292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70759A-C436-A573-A8DA-2D357C51A35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0F0B2-93AA-6E89-CA8A-BB596723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9" y="1"/>
            <a:ext cx="10007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9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C40DF2-43F8-2931-6AD7-859D1F29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1A358-DA4C-4ADC-3F3A-7645055F038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DAE39-5368-0121-58D8-73F758B0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0" y="0"/>
            <a:ext cx="10139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7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FB68-834A-94EE-60D9-E637C156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237351"/>
            <a:ext cx="10579509" cy="1362456"/>
          </a:xfrm>
        </p:spPr>
        <p:txBody>
          <a:bodyPr/>
          <a:lstStyle/>
          <a:p>
            <a:pPr algn="ctr"/>
            <a:r>
              <a:rPr lang="en-US" dirty="0"/>
              <a:t>unsupervised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9FDFE-747D-4144-8E8D-371BFAD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222CD-D2EE-F86A-60D9-646F2F44116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92CF0-9674-F497-FDE0-8AB51578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918579"/>
            <a:ext cx="9679486" cy="58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D90D-3E9B-3802-DF04-2DBB2B6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207854"/>
            <a:ext cx="9389288" cy="1362456"/>
          </a:xfrm>
        </p:spPr>
        <p:txBody>
          <a:bodyPr/>
          <a:lstStyle/>
          <a:p>
            <a:pPr algn="ctr"/>
            <a:r>
              <a:rPr lang="en-US" dirty="0" err="1"/>
              <a:t>kmeans</a:t>
            </a:r>
            <a:r>
              <a:rPr lang="en-US" dirty="0"/>
              <a:t> results - no </a:t>
            </a:r>
            <a:r>
              <a:rPr lang="en-US" dirty="0" err="1"/>
              <a:t>pca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918D4-5C74-869C-5B7D-3574CB25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A79B4-95BA-7E95-680C-B7DCD756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1173634"/>
            <a:ext cx="7361558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33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BF83-B826-33F4-FBF8-145BE193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6" y="249944"/>
            <a:ext cx="10437041" cy="13624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first attempt - </a:t>
            </a:r>
            <a:r>
              <a:rPr lang="en-US" sz="3600" dirty="0" err="1"/>
              <a:t>pca</a:t>
            </a:r>
            <a:r>
              <a:rPr lang="en-US" sz="3600" dirty="0"/>
              <a:t> before </a:t>
            </a:r>
            <a:r>
              <a:rPr lang="en-US" sz="3600" dirty="0" err="1"/>
              <a:t>kmeans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7E29B-7D4B-76E1-8F00-725CB15C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5921F-C3B7-2658-1058-88D32FDACB4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72D51-6072-2FB5-159F-0AA17C03CA0F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E16D-7F2A-FE4D-4803-E349FD2B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3" y="931172"/>
            <a:ext cx="9017258" cy="57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0858-5830-C80C-A961-76E9A734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464393"/>
            <a:ext cx="9389288" cy="13624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93924-02CB-B0CD-953B-15B3C4C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3DFD-29F1-F9E5-1F08-05DDE116A45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748589"/>
            <a:ext cx="9728100" cy="4844715"/>
          </a:xfrm>
        </p:spPr>
        <p:txBody>
          <a:bodyPr>
            <a:normAutofit/>
          </a:bodyPr>
          <a:lstStyle/>
          <a:p>
            <a:r>
              <a:rPr lang="en-US" dirty="0"/>
              <a:t>Does minimum wage preemption have a relationship with various poor health outcomes?</a:t>
            </a:r>
          </a:p>
          <a:p>
            <a:endParaRPr lang="en-US" dirty="0"/>
          </a:p>
          <a:p>
            <a:r>
              <a:rPr lang="en-US" dirty="0"/>
              <a:t>Importance: The Federal Minimum Wage has not increased since 2009, though cost of living has continually increased.  Minimum wage preemption restricts local authorities from increasing minimum wage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Studies have shown link between wages and preemption on health outcomes</a:t>
            </a:r>
          </a:p>
          <a:p>
            <a:endParaRPr lang="en-US" dirty="0"/>
          </a:p>
          <a:p>
            <a:r>
              <a:rPr lang="en-US" dirty="0"/>
              <a:t>Do minimum wage/preemption and health outcomes have a relationship with higher education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education is expensive and time consuming (requires privileges)</a:t>
            </a:r>
          </a:p>
        </p:txBody>
      </p:sp>
    </p:spTree>
    <p:extLst>
      <p:ext uri="{BB962C8B-B14F-4D97-AF65-F5344CB8AC3E}">
        <p14:creationId xmlns:p14="http://schemas.microsoft.com/office/powerpoint/2010/main" val="62055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CDD9-7A05-4EFF-5DB0-62262F78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30" y="758161"/>
            <a:ext cx="9389288" cy="13624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first attempt </a:t>
            </a:r>
            <a:r>
              <a:rPr lang="en-US" dirty="0" err="1"/>
              <a:t>pca</a:t>
            </a:r>
            <a:r>
              <a:rPr lang="en-US" dirty="0"/>
              <a:t>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CCE0E-76A6-C64B-7A50-A3D886F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Content Placeholder 6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4D5080C-0315-7653-BF84-5C7FCC8E1A2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20125" y="2035278"/>
            <a:ext cx="5072727" cy="3804545"/>
          </a:xfrm>
        </p:spPr>
      </p:pic>
      <p:pic>
        <p:nvPicPr>
          <p:cNvPr id="9" name="Content Placeholder 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3171C72-E423-C3AB-8A42-13AA4FE2B14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799496" y="2035277"/>
            <a:ext cx="5072727" cy="3804545"/>
          </a:xfrm>
        </p:spPr>
      </p:pic>
    </p:spTree>
    <p:extLst>
      <p:ext uri="{BB962C8B-B14F-4D97-AF65-F5344CB8AC3E}">
        <p14:creationId xmlns:p14="http://schemas.microsoft.com/office/powerpoint/2010/main" val="2386049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9622-2E45-E6A4-E828-9AE5BBEF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386"/>
            <a:ext cx="11179277" cy="1362456"/>
          </a:xfrm>
        </p:spPr>
        <p:txBody>
          <a:bodyPr/>
          <a:lstStyle/>
          <a:p>
            <a:pPr algn="ctr"/>
            <a:r>
              <a:rPr lang="en-US" dirty="0" err="1"/>
              <a:t>pca</a:t>
            </a:r>
            <a:r>
              <a:rPr lang="en-US" dirty="0"/>
              <a:t> after </a:t>
            </a:r>
            <a:r>
              <a:rPr lang="en-US" dirty="0" err="1"/>
              <a:t>kmeans</a:t>
            </a:r>
            <a:r>
              <a:rPr lang="en-US" dirty="0"/>
              <a:t> attempt/results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FA60C-178C-FCC7-4DB2-B8DF414E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91B3B-8EF5-AD9D-9AAB-4BFB00E3FCE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651F8-6A99-764E-A868-FD058305333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51170-FF17-1450-921F-C510AC1B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1297725"/>
            <a:ext cx="6600853" cy="5397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7CC51-4F4F-B793-4E46-E138CEA5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24" y="1943997"/>
            <a:ext cx="4907471" cy="37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4B74-9FC7-E140-3E1B-35EA665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387" y="233344"/>
            <a:ext cx="8455623" cy="1362456"/>
          </a:xfrm>
        </p:spPr>
        <p:txBody>
          <a:bodyPr/>
          <a:lstStyle/>
          <a:p>
            <a:r>
              <a:rPr lang="en-US" dirty="0"/>
              <a:t>local outlier factor, 20n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E6A4A-7546-7D74-888A-B9FE274F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B9358-1CDF-99B2-B8E9-EF4DC288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7" y="1089445"/>
            <a:ext cx="10658168" cy="52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8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B76A-6218-93C2-5A25-B5D66864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54"/>
            <a:ext cx="11012129" cy="1362456"/>
          </a:xfrm>
        </p:spPr>
        <p:txBody>
          <a:bodyPr/>
          <a:lstStyle/>
          <a:p>
            <a:pPr algn="ctr"/>
            <a:r>
              <a:rPr lang="en-US" dirty="0" err="1"/>
              <a:t>lof</a:t>
            </a:r>
            <a:r>
              <a:rPr lang="en-US" dirty="0"/>
              <a:t>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4FF15-D0B6-D90D-61F3-A0E808E5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93BE4-87F9-CA6F-783F-8E926DA9D03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FD83D-693E-8E51-3206-47CEF61FE2D0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E55F1-E7C1-6D16-7363-1DFE2949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820"/>
            <a:ext cx="12192000" cy="133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AA104-AA46-F19F-CF43-E0C24D51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9593"/>
            <a:ext cx="12192000" cy="197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9458B-7B2C-1824-3127-632278298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2895"/>
            <a:ext cx="12192000" cy="16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2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95AE-D6D8-709F-3EB6-14AA4A05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508-83F5-4410-0B06-31AEFA1F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8894-2D37-79B9-B66E-3EB7E3BB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DC05B4-412E-0B01-7339-7F1ABF9D07DB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253FF52-A6E1-DF88-3D24-607C31DB072B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C8224BA-DBCB-81A9-ED53-3062F14C26A9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B902A84-DF03-2750-872A-6C988D8BB0E1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3624570-9CB5-CA98-97AF-8D1F1512C5DC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64EB693-8D60-B297-A73E-B75DE27F382B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ABD4A2B-6724-2381-1FF7-E50A78B74660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B460CBB-BED4-1255-1FC3-0D469E48EF1C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AD01709-BEEE-2B95-1C4D-451A088E6F79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6AC3C4B-4F53-D9AC-F3A5-539DFE35B34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32AEE704-3F9A-D106-55C6-B749E4379F98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0821B7-8B95-AFCC-342E-9CAD5745AFFF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75211A10-B2A4-5F2F-29CB-A2B7A725AB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C6540BC-D1A7-259C-9B79-24F00E6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D005933-DD42-0948-6A67-5D1C86C0D1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3862275-529D-0DA4-526D-AA0D985A8341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6B750C52-774E-2570-796F-14BF50676A8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650D13BE-7091-7FAB-0EE0-DF68E30034F8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F183BC79-7013-811C-C7DD-F46222B2A14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482C49D9-E2FC-EE44-EB00-CBD6C6E6EE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D35C0FC-3FC1-A962-5272-A93FECA25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7FCEBC4E-7E31-9EDB-6EEB-A0B155F7F628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79B0F2EF-9092-63A2-044E-1CF3C2A766D9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FB158A68-68D1-25F1-D01C-C489144F94B6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B2AEA84F-9921-9C2C-89B5-7C37464DC775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501177D1-D871-9F45-2475-05CC7AB0581A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3682E725-7F8E-4244-8CEB-351AC60ED007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81A9700F-1193-42D0-6BA1-5B22BF3B3A98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C1C1A835-F41C-8F6A-439D-5C429C32D8D3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BC1C52-6849-CEC3-9093-86BB0679D99A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0AF120BC-D6C0-96A6-1E51-399C4A376DFC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A645C91-726B-D23C-631C-9BD31D140F16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CEA611-BD61-3E70-BFBA-9517E2BF6861}"/>
              </a:ext>
            </a:extLst>
          </p:cNvPr>
          <p:cNvSpPr/>
          <p:nvPr/>
        </p:nvSpPr>
        <p:spPr>
          <a:xfrm>
            <a:off x="5517374" y="4495710"/>
            <a:ext cx="6432094" cy="615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1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E5D5-6E4D-F382-6B38-CC4ED54B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6A7-7D2B-C87E-A10E-A01BE4F1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5" y="576222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result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681D-EC4F-C77E-F4AE-6F4B2394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CE018-D76B-E127-84E6-E93581F5470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25717" y="1947134"/>
            <a:ext cx="9881325" cy="40147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Dividing dataset into training/testing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Testing results against </a:t>
            </a:r>
            <a:r>
              <a:rPr lang="en-US" sz="2000" dirty="0" err="1"/>
              <a:t>ZeroR</a:t>
            </a:r>
            <a:r>
              <a:rPr lang="en-US" sz="2000" dirty="0"/>
              <a:t> (machine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Running analyses with and without outliers (feature selection)</a:t>
            </a:r>
          </a:p>
          <a:p>
            <a:endParaRPr lang="en-US" sz="2400" dirty="0"/>
          </a:p>
          <a:p>
            <a:r>
              <a:rPr lang="en-US" sz="2400" dirty="0"/>
              <a:t>Checking the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Pearson Correlation for P-value and significance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6A620A-F5A7-1FBE-2A1D-4C536BDF86E0}"/>
              </a:ext>
            </a:extLst>
          </p:cNvPr>
          <p:cNvSpPr txBox="1">
            <a:spLocks/>
          </p:cNvSpPr>
          <p:nvPr/>
        </p:nvSpPr>
        <p:spPr>
          <a:xfrm>
            <a:off x="5466380" y="2348204"/>
            <a:ext cx="4515035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3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4BBD-796F-A12B-09EC-C206F2F5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38" y="109223"/>
            <a:ext cx="10631370" cy="1362456"/>
          </a:xfrm>
        </p:spPr>
        <p:txBody>
          <a:bodyPr/>
          <a:lstStyle/>
          <a:p>
            <a:pPr algn="ctr"/>
            <a:r>
              <a:rPr lang="en-US" dirty="0" err="1"/>
              <a:t>pearson</a:t>
            </a:r>
            <a:r>
              <a:rPr lang="en-US" dirty="0"/>
              <a:t> correlation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7DB7F-5772-5F37-71EC-29A991FA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2FBA4-7151-CDF4-9E03-911DE6C9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14" y="790451"/>
            <a:ext cx="9352218" cy="59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4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AB30-728F-402B-DDC5-1E47B36E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320556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Sample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B4D3E-AFEF-5F53-14DE-9F882EB5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F476-A85B-1053-631E-40D04739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09" y="911680"/>
            <a:ext cx="5506433" cy="56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7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95AE-D6D8-709F-3EB6-14AA4A05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508-83F5-4410-0B06-31AEFA1F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8894-2D37-79B9-B66E-3EB7E3BB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DC05B4-412E-0B01-7339-7F1ABF9D07DB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253FF52-A6E1-DF88-3D24-607C31DB072B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C8224BA-DBCB-81A9-ED53-3062F14C26A9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B902A84-DF03-2750-872A-6C988D8BB0E1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3624570-9CB5-CA98-97AF-8D1F1512C5DC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64EB693-8D60-B297-A73E-B75DE27F382B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ABD4A2B-6724-2381-1FF7-E50A78B74660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B460CBB-BED4-1255-1FC3-0D469E48EF1C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AD01709-BEEE-2B95-1C4D-451A088E6F79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6AC3C4B-4F53-D9AC-F3A5-539DFE35B34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32AEE704-3F9A-D106-55C6-B749E4379F98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D0821B7-8B95-AFCC-342E-9CAD5745AFFF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75211A10-B2A4-5F2F-29CB-A2B7A725AB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C6540BC-D1A7-259C-9B79-24F00E6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D005933-DD42-0948-6A67-5D1C86C0D1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3862275-529D-0DA4-526D-AA0D985A8341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6B750C52-774E-2570-796F-14BF50676A8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650D13BE-7091-7FAB-0EE0-DF68E30034F8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F183BC79-7013-811C-C7DD-F46222B2A14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482C49D9-E2FC-EE44-EB00-CBD6C6E6EE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D35C0FC-3FC1-A962-5272-A93FECA25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7FCEBC4E-7E31-9EDB-6EEB-A0B155F7F628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79B0F2EF-9092-63A2-044E-1CF3C2A766D9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FB158A68-68D1-25F1-D01C-C489144F94B6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B2AEA84F-9921-9C2C-89B5-7C37464DC775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501177D1-D871-9F45-2475-05CC7AB0581A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3682E725-7F8E-4244-8CEB-351AC60ED007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81A9700F-1193-42D0-6BA1-5B22BF3B3A98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C1C1A835-F41C-8F6A-439D-5C429C32D8D3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BC1C52-6849-CEC3-9093-86BB0679D99A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0AF120BC-D6C0-96A6-1E51-399C4A376DFC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A645C91-726B-D23C-631C-9BD31D140F16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CEA611-BD61-3E70-BFBA-9517E2BF6861}"/>
              </a:ext>
            </a:extLst>
          </p:cNvPr>
          <p:cNvSpPr/>
          <p:nvPr/>
        </p:nvSpPr>
        <p:spPr>
          <a:xfrm>
            <a:off x="5614529" y="5040024"/>
            <a:ext cx="6432094" cy="615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7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B616-CF89-DD69-8C61-3CF7F0E4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224794"/>
            <a:ext cx="9389288" cy="1362456"/>
          </a:xfrm>
        </p:spPr>
        <p:txBody>
          <a:bodyPr/>
          <a:lstStyle/>
          <a:p>
            <a:r>
              <a:rPr lang="en-US" dirty="0"/>
              <a:t>graph correlations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EE68C-7C63-C1F2-752D-02CC3E0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7CF9E-75A3-5F20-B078-49F5F598E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0" t="9806" r="27346"/>
          <a:stretch/>
        </p:blipFill>
        <p:spPr>
          <a:xfrm>
            <a:off x="5356343" y="1014808"/>
            <a:ext cx="5836526" cy="4418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BB7F9-01C6-7727-B3B3-F54B4EAD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6" r="16070" b="25469"/>
          <a:stretch/>
        </p:blipFill>
        <p:spPr>
          <a:xfrm>
            <a:off x="88041" y="1014808"/>
            <a:ext cx="5268302" cy="37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2378-2D37-C701-8A70-3B151DBCB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D997-3100-3CAF-681B-8C877DA1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377560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related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D67EA-EC75-EC96-6129-1EDABD1C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69026-1A23-BA8B-E8BE-973DFF1A9B4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511637"/>
            <a:ext cx="4515035" cy="4844715"/>
          </a:xfrm>
        </p:spPr>
        <p:txBody>
          <a:bodyPr>
            <a:normAutofit/>
          </a:bodyPr>
          <a:lstStyle/>
          <a:p>
            <a:r>
              <a:rPr lang="en-US" dirty="0"/>
              <a:t>State preemption of minimum wage and sick leave contributed to working-age mortality from external causes (suicide, homicide, drugs)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Wolf, D., Karas Montez, J., </a:t>
            </a:r>
            <a:r>
              <a:rPr lang="en-US" sz="1400" dirty="0" err="1"/>
              <a:t>Monnatt</a:t>
            </a:r>
            <a:r>
              <a:rPr lang="en-US" sz="1400" dirty="0"/>
              <a:t>, S. (2022). U.S. state preemption laws and working-age mortality. American Journal of Preventive Medicine. </a:t>
            </a:r>
          </a:p>
          <a:p>
            <a:r>
              <a:rPr lang="en-US" dirty="0"/>
              <a:t>10% minimum wage increase improves women’s general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Sigaud</a:t>
            </a:r>
            <a:r>
              <a:rPr lang="en-US" sz="1400" dirty="0"/>
              <a:t>, L., Daley, A., Rubin, J., </a:t>
            </a:r>
            <a:r>
              <a:rPr lang="en-US" sz="1400" dirty="0" err="1"/>
              <a:t>Noblet</a:t>
            </a:r>
            <a:r>
              <a:rPr lang="en-US" sz="1400" dirty="0"/>
              <a:t>, C. (2022). The effects of recent minimum wage increases on self-reported health in the United States. Social Science &amp; Medicine.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45266-78CE-8711-614E-6037B766858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1511637"/>
            <a:ext cx="4515035" cy="4844714"/>
          </a:xfrm>
        </p:spPr>
        <p:txBody>
          <a:bodyPr>
            <a:normAutofit/>
          </a:bodyPr>
          <a:lstStyle/>
          <a:p>
            <a:r>
              <a:rPr lang="en-US" dirty="0"/>
              <a:t>Doubling wages associated with decreased risk of hypertension diagnoses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Brown-Podgorski, B. L., Doran-Brubaker, S., &amp; Vohra-Gupta, S. (2023). State minimum wage increases as a potential policy lever to reduce black-white disparities in hypertension. </a:t>
            </a:r>
          </a:p>
          <a:p>
            <a:r>
              <a:rPr lang="en-US" dirty="0"/>
              <a:t>At least 605 infant deaths have resulted from minimum wage preemption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Wolf, D. A., Montez, J. K., &amp; </a:t>
            </a:r>
            <a:r>
              <a:rPr lang="en-US" sz="1400" dirty="0" err="1"/>
              <a:t>Monnat</a:t>
            </a:r>
            <a:r>
              <a:rPr lang="en-US" sz="1400" dirty="0"/>
              <a:t>, S. M. (2022). U.S. state preemption laws and working-age mortality. American Journal of Preventive Medicine, 63(5), P681-688.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26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BE42-44CE-F25B-666C-7771DEA5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5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original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0D46A-26C4-E25D-1CE8-D17C037C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2B421-B984-7988-24AD-6967FF211C2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B989C-1221-9F6B-A1F1-87F8ED3636B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66E7E-E29C-858B-45E9-7F581B2F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4" y="817753"/>
            <a:ext cx="9549519" cy="56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5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C6B8-29EE-CDA6-7A8A-B477445B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" y="167872"/>
            <a:ext cx="10762624" cy="1362456"/>
          </a:xfrm>
        </p:spPr>
        <p:txBody>
          <a:bodyPr/>
          <a:lstStyle/>
          <a:p>
            <a:pPr algn="ctr"/>
            <a:r>
              <a:rPr lang="en-US" dirty="0"/>
              <a:t>modified/non-trivial results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334A6-2C43-4493-EE50-A79EAF53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1AD04-5706-ECE7-3D4B-2AF864A19A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92756D-607F-FD6B-6FE0-BA4AB137522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E4A5A-64C3-7858-BDEC-51D36B84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765594"/>
            <a:ext cx="9987217" cy="59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8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E00C-8102-0523-D77C-4E2AB025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88" y="607878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z-score normalization for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CB897-3D35-7451-63AA-35765200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80801-FBF3-A53E-B3DB-49165C6935E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1795" y="2252869"/>
            <a:ext cx="4515035" cy="3505200"/>
          </a:xfrm>
        </p:spPr>
        <p:txBody>
          <a:bodyPr>
            <a:normAutofit/>
          </a:bodyPr>
          <a:lstStyle/>
          <a:p>
            <a:r>
              <a:rPr lang="en-US" dirty="0"/>
              <a:t>Z-Score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in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normalized dataset for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97172-8B7F-5D05-E918-4BC1F99ED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3" r="13997" b="35404"/>
          <a:stretch/>
        </p:blipFill>
        <p:spPr>
          <a:xfrm>
            <a:off x="5815041" y="2173356"/>
            <a:ext cx="4117295" cy="3505200"/>
          </a:xfrm>
          <a:prstGeom prst="rect">
            <a:avLst/>
          </a:prstGeom>
          <a:noFill/>
        </p:spPr>
      </p:pic>
      <p:pic>
        <p:nvPicPr>
          <p:cNvPr id="2050" name="Picture 2" descr="Basics: Standardization and the Z score | Fred Clavel, Ph.D.">
            <a:extLst>
              <a:ext uri="{FF2B5EF4-FFF2-40B4-BE49-F238E27FC236}">
                <a16:creationId xmlns:a16="http://schemas.microsoft.com/office/drawing/2014/main" id="{CE892A78-882E-C4F0-6B48-E2D54BD2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77" y="3836497"/>
            <a:ext cx="2904731" cy="16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32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DC83-11BD-F547-69A3-4A4D2734B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476" y="402615"/>
            <a:ext cx="6856292" cy="3590596"/>
          </a:xfrm>
        </p:spPr>
        <p:txBody>
          <a:bodyPr/>
          <a:lstStyle/>
          <a:p>
            <a:r>
              <a:rPr lang="en-US" dirty="0"/>
              <a:t>results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252292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2BEB3-613A-3DC1-1671-82C27238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A085FB-FAB0-76A3-6303-66C2FC6EE0BA}"/>
              </a:ext>
            </a:extLst>
          </p:cNvPr>
          <p:cNvSpPr txBox="1">
            <a:spLocks/>
          </p:cNvSpPr>
          <p:nvPr/>
        </p:nvSpPr>
        <p:spPr>
          <a:xfrm>
            <a:off x="0" y="225897"/>
            <a:ext cx="4168586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Power bi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48CA13-253A-081D-4747-4A720C16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08" y="0"/>
            <a:ext cx="573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F758-9583-D07F-7526-57891CA6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13225D7-1DC5-FD78-478D-D29AA0C9C2C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E236-EAFA-63B1-17BE-44F42F7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B0981-BFD8-8A16-0CEA-4D773B4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" y="0"/>
            <a:ext cx="12173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17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B27-B19B-5750-2C24-0CCCC25B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A97C0DD-6DB4-23E7-74D7-C6FAA02C1D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F0D01-FC97-B58A-5DC0-B6BC04CF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77E3A-0EC7-C657-E8D2-C103BDF0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" y="0"/>
            <a:ext cx="12167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26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992A-6D67-69C3-FA38-6C473143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B92A1B0-EE11-88E0-B3F7-00AD2FDDCDE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C8385-4DAD-1651-4E32-68655D49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1E963-E0FB-CA8F-E8D1-58215632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" y="0"/>
            <a:ext cx="1211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D002B-8C2F-0F2D-1071-E63E43C0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6" y="117744"/>
            <a:ext cx="11788248" cy="6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5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C1DF-F2BA-4BEF-3C3C-406DB89D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9233EF8-F619-45C3-F33E-4E918C958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90E1C-F017-E070-53FC-ABE69A2B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7A734-74D2-8A9E-AF2F-6D83765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4" y="0"/>
            <a:ext cx="11522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7B4C-4D92-6A95-AED0-39EB7D19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related work cont.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D838A-2526-23CF-7956-A9E98DEE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504B-1D4A-1635-1740-FA568D52481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92916" y="2058428"/>
            <a:ext cx="4893364" cy="3969488"/>
          </a:xfrm>
        </p:spPr>
        <p:txBody>
          <a:bodyPr>
            <a:normAutofit/>
          </a:bodyPr>
          <a:lstStyle/>
          <a:p>
            <a:r>
              <a:rPr lang="en-US" dirty="0"/>
              <a:t>Higher minimum wages correspond to lower levels of community college enrollment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Lee, Chang Hyung. “Minimum Wage Policy And Community College Enrollment Patterns.” </a:t>
            </a:r>
            <a:r>
              <a:rPr lang="en-US" sz="1400" dirty="0" err="1"/>
              <a:t>Ilr</a:t>
            </a:r>
            <a:r>
              <a:rPr lang="en-US" sz="1400" dirty="0"/>
              <a:t> Review, vol. 73, no. 1, 2020, pp. 178–210. JSTOR.</a:t>
            </a:r>
          </a:p>
          <a:p>
            <a:endParaRPr lang="en-US" dirty="0"/>
          </a:p>
          <a:p>
            <a:r>
              <a:rPr lang="en-US" dirty="0"/>
              <a:t>Women/mothers ability to pursue post-secondary education is affected by 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Polakow</a:t>
            </a:r>
            <a:r>
              <a:rPr lang="en-US" sz="1400" dirty="0"/>
              <a:t>, V., Butler, S., </a:t>
            </a:r>
            <a:r>
              <a:rPr lang="en-US" sz="1400" dirty="0" err="1"/>
              <a:t>Deprez</a:t>
            </a:r>
            <a:r>
              <a:rPr lang="en-US" sz="1400" dirty="0"/>
              <a:t>, L., &amp; Kahn, P. (2004). Shut Out, Low Income Mothers and Higher Education in Post-Welfare America.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BABB7-187A-9885-B9C4-14CE1BFC354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737" y="2124456"/>
            <a:ext cx="4515035" cy="3837432"/>
          </a:xfrm>
        </p:spPr>
        <p:txBody>
          <a:bodyPr>
            <a:normAutofit/>
          </a:bodyPr>
          <a:lstStyle/>
          <a:p>
            <a:r>
              <a:rPr lang="en-US" dirty="0"/>
              <a:t>College tuition increases around 8% per year, and the cost of public universities in the U.S. has nearly tripled since 1980.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Rivera, H. (2023, July 26). College Tuition Inflation. Bankrate.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Physical health increases academic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Flaherty, C. (2023, May 31). Physical Health and Wellness Linked to Student Success. Inside Higher 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6112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87A2-47EE-9555-D3B8-1A88E56F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7E35A03-D9CC-BB02-4D88-6090ACF3F5C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4A652-DC3D-9369-BD39-08F67663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45CC-D899-EE12-A219-656654BF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" y="0"/>
            <a:ext cx="12178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7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5A85-776E-A3C3-96AA-2A0FF839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F8978D9-D5D6-839F-DC4B-EAD90BB0B96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F17DD-1539-66FA-2809-4F2F40DF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54E4F-F428-E4F0-8E6C-86A6CD7B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0" y="0"/>
            <a:ext cx="12063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9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14B-1B73-393A-3EB2-39F04F42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5D7A08E-B085-CF4B-D29B-80D994FB7E1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6DAED-F3CB-464C-A58A-1F260616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89146-60CC-63E7-BF84-3AB43270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61442"/>
            <a:ext cx="11631648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7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6B0B-6AA0-972F-4563-18B6A4BD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publication Pathway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9110C6-12B0-5FC4-272B-0210EF8A8FE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62000" y="1796527"/>
            <a:ext cx="10665845" cy="4299471"/>
          </a:xfrm>
        </p:spPr>
        <p:txBody>
          <a:bodyPr>
            <a:normAutofit/>
          </a:bodyPr>
          <a:lstStyle/>
          <a:p>
            <a:r>
              <a:rPr lang="en-US" dirty="0"/>
              <a:t>Poster presentations</a:t>
            </a:r>
          </a:p>
          <a:p>
            <a:pPr lvl="1"/>
            <a:r>
              <a:rPr lang="en-US" dirty="0"/>
              <a:t>KDSC – Friday, April 26</a:t>
            </a:r>
            <a:r>
              <a:rPr lang="en-US" baseline="30000" dirty="0"/>
              <a:t>th</a:t>
            </a:r>
          </a:p>
          <a:p>
            <a:pPr lvl="1"/>
            <a:r>
              <a:rPr lang="en-US" dirty="0"/>
              <a:t>COE Design Showcase – Friday, May 3rd</a:t>
            </a:r>
          </a:p>
          <a:p>
            <a:pPr lvl="1"/>
            <a:r>
              <a:rPr lang="en-US" dirty="0"/>
              <a:t>Grace Hopper (?)</a:t>
            </a:r>
          </a:p>
          <a:p>
            <a:r>
              <a:rPr lang="en-US" dirty="0"/>
              <a:t>Potential paper publication</a:t>
            </a:r>
          </a:p>
          <a:p>
            <a:pPr lvl="1"/>
            <a:r>
              <a:rPr lang="en-US" dirty="0"/>
              <a:t>Not clear where will submit</a:t>
            </a:r>
          </a:p>
          <a:p>
            <a:pPr lvl="1"/>
            <a:r>
              <a:rPr lang="en-US" dirty="0"/>
              <a:t>Manuscript in Progress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AD92A-DD00-3BA1-DF14-3618D30C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03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4056C-231A-E004-23E4-6CD3EE98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5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EB6CC94B-6282-4EF0-B16B-D9F50FAA7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7" r="20726"/>
          <a:stretch/>
        </p:blipFill>
        <p:spPr>
          <a:xfrm>
            <a:off x="1573162" y="762002"/>
            <a:ext cx="8347588" cy="569366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227DF5B-EE68-17C0-261C-5E1E88E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33" y="136525"/>
            <a:ext cx="10665845" cy="1325563"/>
          </a:xfrm>
        </p:spPr>
        <p:txBody>
          <a:bodyPr/>
          <a:lstStyle/>
          <a:p>
            <a:pPr algn="ctr"/>
            <a:r>
              <a:rPr lang="en-US" dirty="0" err="1"/>
              <a:t>kdsc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0195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6C9A1-38D5-72D3-069C-4208EF6C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48ECA-2BE9-4855-B555-7087AC3701A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9206B-EE6A-06D3-85D9-731625A4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22" y="0"/>
            <a:ext cx="926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01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8FE3-8EBD-BEB4-68FE-B8E9B77E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18CFB-6BD1-B252-F067-E6E269A7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480B7-A379-711E-3312-BFBB03E31C0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1C1F1-4723-2611-3BC4-F74D93C5537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5C69E-C790-1DF0-3AFD-56D2DBB8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1" y="615712"/>
            <a:ext cx="11123295" cy="56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7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9B21-F030-A90B-8192-0F7FB348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745"/>
            <a:ext cx="11198711" cy="1362456"/>
          </a:xfrm>
        </p:spPr>
        <p:txBody>
          <a:bodyPr>
            <a:normAutofit/>
          </a:bodyPr>
          <a:lstStyle/>
          <a:p>
            <a:pPr algn="ctr"/>
            <a:r>
              <a:rPr lang="en-US" sz="4100" dirty="0"/>
              <a:t>project insights/obstacles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30966-6C71-ED1F-881C-AE71A72C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B1447-24FF-C987-B515-41A3D1C8C3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63149" y="1439428"/>
            <a:ext cx="4385187" cy="5038827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900" dirty="0"/>
              <a:t>Work more with </a:t>
            </a:r>
            <a:r>
              <a:rPr lang="en-US" sz="1900" dirty="0" err="1"/>
              <a:t>PowerBI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more comfortable with features/capabilities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Continuously discovered new features</a:t>
            </a:r>
            <a:endParaRPr lang="en-US" sz="2000" dirty="0"/>
          </a:p>
          <a:p>
            <a:endParaRPr lang="en-US" sz="2000" dirty="0"/>
          </a:p>
          <a:p>
            <a:r>
              <a:rPr lang="en-US" sz="1900" dirty="0"/>
              <a:t>Organize results/work better (and save more often)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Had to re-run analyses due to not saving them in an organized way initially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Lost work on </a:t>
            </a:r>
            <a:r>
              <a:rPr lang="en-US" dirty="0" err="1"/>
              <a:t>PowerBI</a:t>
            </a:r>
            <a:r>
              <a:rPr lang="en-US" dirty="0"/>
              <a:t> when program crashed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53AD-EC93-9284-FD37-F1B0CE2729BB}"/>
              </a:ext>
            </a:extLst>
          </p:cNvPr>
          <p:cNvSpPr txBox="1"/>
          <p:nvPr/>
        </p:nvSpPr>
        <p:spPr>
          <a:xfrm>
            <a:off x="255639" y="1877962"/>
            <a:ext cx="5840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Determining sampling method for CDS data</a:t>
            </a:r>
          </a:p>
          <a:p>
            <a:endParaRPr lang="en-US" sz="1800" dirty="0"/>
          </a:p>
          <a:p>
            <a:r>
              <a:rPr lang="en-US" sz="1800" dirty="0"/>
              <a:t>Flexible Python script for data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on data collection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Unsupervised Machine Learning in Python with Scikit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Visualization of results with PCA after </a:t>
            </a:r>
            <a:r>
              <a:rPr lang="en-US" sz="1800" dirty="0" err="1"/>
              <a:t>KMeans</a:t>
            </a:r>
            <a:r>
              <a:rPr lang="en-US" sz="1800" dirty="0"/>
              <a:t> to 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Haven’t gotten scripts to work correctly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11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4BAC-680C-5143-647C-BFF115FD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640474"/>
            <a:ext cx="9389288" cy="1362456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172E0-5D6B-E482-FE9D-897DA27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CDF87-EE2D-0D0A-3830-41714B6846F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796902"/>
            <a:ext cx="9669438" cy="4299098"/>
          </a:xfrm>
        </p:spPr>
        <p:txBody>
          <a:bodyPr/>
          <a:lstStyle/>
          <a:p>
            <a:r>
              <a:rPr lang="en-US" sz="1900" dirty="0"/>
              <a:t>Further Collaboration with KDSC Partners</a:t>
            </a:r>
          </a:p>
          <a:p>
            <a:endParaRPr lang="en-US" sz="1900" dirty="0"/>
          </a:p>
          <a:p>
            <a:r>
              <a:rPr lang="en-US" sz="1900" dirty="0"/>
              <a:t>Add gender/racial data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college population against general population</a:t>
            </a:r>
          </a:p>
          <a:p>
            <a:endParaRPr lang="en-US" dirty="0"/>
          </a:p>
          <a:p>
            <a:r>
              <a:rPr lang="en-US" sz="1900" dirty="0"/>
              <a:t>Add K-12 Educational Data (access via National Education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more representative of the population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55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5724" y="841996"/>
            <a:ext cx="5528217" cy="2685383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73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7842-9D8B-178C-088B-16C2089C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09" y="762000"/>
            <a:ext cx="10351559" cy="1362456"/>
          </a:xfrm>
        </p:spPr>
        <p:txBody>
          <a:bodyPr/>
          <a:lstStyle/>
          <a:p>
            <a:pPr algn="ctr"/>
            <a:r>
              <a:rPr lang="en-US" dirty="0"/>
              <a:t>hypothesis/methodology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4AB61-0C95-68AC-6D5B-584D45A5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536FB-0BAB-2644-F356-698307E5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12112" y="2374491"/>
            <a:ext cx="9465475" cy="3505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Investigating the relationships between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stated hypothesis – goal is to discover insights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hypothesis: There is no relationship between the minimum wage and health/educational data</a:t>
            </a:r>
          </a:p>
        </p:txBody>
      </p:sp>
    </p:spTree>
    <p:extLst>
      <p:ext uri="{BB962C8B-B14F-4D97-AF65-F5344CB8AC3E}">
        <p14:creationId xmlns:p14="http://schemas.microsoft.com/office/powerpoint/2010/main" val="1651082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F404-3DF3-FD94-E08F-59E8F631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9453CF4-78BD-031B-BD96-6C2BBE7111A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AFF66-4CAA-1711-E289-96E24D68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D3266-3153-2A6D-1268-73BE85F9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75732"/>
            <a:ext cx="11422069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4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C03E-4660-B624-28C9-363EC64C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FBF7D09-795A-0559-ED1F-9C2B7987987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30C3F-46D3-C78C-8E20-98C29FB2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8F5E7-6BE6-D030-78A0-E7044676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" y="0"/>
            <a:ext cx="12187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86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C29F-37B4-B5BE-27F9-16CAF927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FF2A92E-5FB4-E8C5-5198-C076DFC03BF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58293-7551-C327-4A82-6328978A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E19A6-41A1-8E5D-15F0-A7B8E7D1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"/>
            <a:ext cx="12192000" cy="68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89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B647-9B34-AA27-B415-E6405F96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6A634F-3241-0EB3-25C1-BF2C775A6BC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AD1F-B006-F645-F3F8-C6018E23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F83CC-34B4-EDB2-E535-AA18063E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" y="0"/>
            <a:ext cx="12101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0A6D-BDDD-9E48-17D4-835F023D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E7264FA-602F-1EB7-01F5-7E34FAB286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B3A0C-8F69-59F6-3A8B-44046368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EE14C-9F28-47B0-98F1-08C9F147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" y="0"/>
            <a:ext cx="12087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09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1111-601B-8301-3A35-F878AE90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F8EAD7B-49CA-EED5-3795-E5926FB1D2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17679-4529-2D42-50E5-20C0A587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78292-FCCD-5C6C-E36A-181D14A8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5"/>
            <a:ext cx="12192000" cy="68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79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D8CB-1C42-A864-9B14-F7683866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6820197-BFD2-398D-ACE9-1B3D1D733E3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9765-A101-8765-B21C-0B2D03CD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5D1BF-531A-047F-0F13-9950E0C0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E3F517-FFC1-00C7-4068-9B233D8A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" y="0"/>
            <a:ext cx="1209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1852-DAA1-B941-C85A-7FEA2865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6DA13-79F2-1292-22F3-C62EBC10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0D436-217D-B811-8E7C-D039785477B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64866" y="2034930"/>
            <a:ext cx="6779438" cy="39269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Scikit 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Power BI for Dashboard/Visualization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AF2E0-1284-F168-4552-C41B07B3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07" y="3661850"/>
            <a:ext cx="4115988" cy="28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C953-EADE-D3B8-3F42-3609410D8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8982-40DF-DAEA-00B1-DB59F4A1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37" y="210815"/>
            <a:ext cx="8096250" cy="876855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FC07-76F9-F2F3-1741-656D8F9F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0AD5A84-A8F6-834C-84DE-3E3B00F1110A}"/>
              </a:ext>
            </a:extLst>
          </p:cNvPr>
          <p:cNvGrpSpPr/>
          <p:nvPr/>
        </p:nvGrpSpPr>
        <p:grpSpPr>
          <a:xfrm>
            <a:off x="4166788" y="1087670"/>
            <a:ext cx="8887623" cy="4893647"/>
            <a:chOff x="234462" y="331215"/>
            <a:chExt cx="8887623" cy="4893647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7FFFD680-7292-4C16-450A-82D75AD3739C}"/>
                </a:ext>
              </a:extLst>
            </p:cNvPr>
            <p:cNvSpPr/>
            <p:nvPr/>
          </p:nvSpPr>
          <p:spPr>
            <a:xfrm>
              <a:off x="234462" y="572878"/>
              <a:ext cx="5861537" cy="3558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E5EACDB-5B1A-D583-08A2-D6D8ABEF8BE8}"/>
                </a:ext>
              </a:extLst>
            </p:cNvPr>
            <p:cNvSpPr/>
            <p:nvPr/>
          </p:nvSpPr>
          <p:spPr>
            <a:xfrm>
              <a:off x="876754" y="1094251"/>
              <a:ext cx="5524045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1945C3B-1A50-E637-DB02-BD0CBBBB8210}"/>
                </a:ext>
              </a:extLst>
            </p:cNvPr>
            <p:cNvSpPr/>
            <p:nvPr/>
          </p:nvSpPr>
          <p:spPr>
            <a:xfrm>
              <a:off x="1328446" y="1637657"/>
              <a:ext cx="5377740" cy="3525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32526EE-C3B4-4219-53A8-A315BE15C2C0}"/>
                </a:ext>
              </a:extLst>
            </p:cNvPr>
            <p:cNvSpPr/>
            <p:nvPr/>
          </p:nvSpPr>
          <p:spPr>
            <a:xfrm>
              <a:off x="1627151" y="2210397"/>
              <a:ext cx="5377740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E9540D5A-B17F-A511-F722-032F2AE1FB10}"/>
                </a:ext>
              </a:extLst>
            </p:cNvPr>
            <p:cNvSpPr/>
            <p:nvPr/>
          </p:nvSpPr>
          <p:spPr>
            <a:xfrm>
              <a:off x="1923260" y="2753294"/>
              <a:ext cx="5246783" cy="3525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398183BC-668D-2CFE-704C-0179C810A797}"/>
                </a:ext>
              </a:extLst>
            </p:cNvPr>
            <p:cNvSpPr/>
            <p:nvPr/>
          </p:nvSpPr>
          <p:spPr>
            <a:xfrm>
              <a:off x="2387217" y="3278826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C9870FC-F830-1344-C3DC-E3869F61CA22}"/>
                </a:ext>
              </a:extLst>
            </p:cNvPr>
            <p:cNvSpPr/>
            <p:nvPr/>
          </p:nvSpPr>
          <p:spPr>
            <a:xfrm>
              <a:off x="2597683" y="3851261"/>
              <a:ext cx="5005107" cy="352540"/>
            </a:xfrm>
            <a:prstGeom prst="roundRect">
              <a:avLst/>
            </a:prstGeom>
            <a:solidFill>
              <a:srgbClr val="EE7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7D03017-49A4-60DA-D2FB-106A933502FD}"/>
                </a:ext>
              </a:extLst>
            </p:cNvPr>
            <p:cNvSpPr/>
            <p:nvPr/>
          </p:nvSpPr>
          <p:spPr>
            <a:xfrm>
              <a:off x="2694540" y="4385851"/>
              <a:ext cx="5124893" cy="3525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5898A29-0A55-586C-9C61-00031223D6E3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rot="16200000" flipH="1">
              <a:off x="-349422" y="1518158"/>
              <a:ext cx="3633373" cy="2454552"/>
            </a:xfrm>
            <a:prstGeom prst="bentConnector2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97371A9-BE56-4D41-417A-85426BBF09C1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8" y="1325031"/>
              <a:ext cx="604092" cy="801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6D53539-539D-9BEA-4CEE-4CA91DA49ED7}"/>
                </a:ext>
              </a:extLst>
            </p:cNvPr>
            <p:cNvCxnSpPr>
              <a:cxnSpLocks/>
            </p:cNvCxnSpPr>
            <p:nvPr/>
          </p:nvCxnSpPr>
          <p:spPr>
            <a:xfrm>
              <a:off x="437919" y="1880027"/>
              <a:ext cx="917156" cy="385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2CD00777-01F9-8010-21C0-6C214CE97C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7919" y="1732411"/>
              <a:ext cx="865742" cy="73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D6E0B419-DFFC-32FA-6614-E1B6AD2CB8D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5" y="2472690"/>
              <a:ext cx="1568069" cy="610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5725FAD0-3736-0F41-31CC-EEB5C793F5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2327106"/>
              <a:ext cx="1092961" cy="52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119C7DA6-CA28-83D9-269E-966EE34D8792}"/>
                </a:ext>
              </a:extLst>
            </p:cNvPr>
            <p:cNvCxnSpPr>
              <a:cxnSpLocks/>
            </p:cNvCxnSpPr>
            <p:nvPr/>
          </p:nvCxnSpPr>
          <p:spPr>
            <a:xfrm>
              <a:off x="475557" y="3046087"/>
              <a:ext cx="2218983" cy="1270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4B183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E1DAB15C-9206-9742-946A-7BA657BC763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rot="10800000">
              <a:off x="475566" y="2905790"/>
              <a:ext cx="1447695" cy="2377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C35F2C3F-2F76-84E5-7C77-21CED5ECC68E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4" y="3528748"/>
              <a:ext cx="2698216" cy="4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71FA8F3-8850-80BA-BAA5-B872E0B88BA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2088" y="3377240"/>
              <a:ext cx="1895130" cy="111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94B8FC1D-FEF0-AE74-EB67-B4A70BEAE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1560" y="4128488"/>
              <a:ext cx="3264668" cy="734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E727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609428C-75E6-8032-D320-9C11E83DEA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563" y="3988176"/>
              <a:ext cx="2037203" cy="145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3C13BC97-8279-1E2C-0881-6D04F90926C2}"/>
                </a:ext>
              </a:extLst>
            </p:cNvPr>
            <p:cNvSpPr txBox="1"/>
            <p:nvPr/>
          </p:nvSpPr>
          <p:spPr>
            <a:xfrm>
              <a:off x="424263" y="331215"/>
              <a:ext cx="8697822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sz="24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Domain Knowledge and Research Design</a:t>
              </a:r>
              <a:endParaRPr lang="en-US" sz="2400" b="1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Data Planning and Data Collection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Data Cleaning - 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wrangling 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Data Exploration - Feature Engineering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Data Exploration - Feature Selection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Model - Model Design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Model - </a:t>
              </a:r>
              <a:r>
                <a:rPr lang="en-US" sz="2400" b="1" i="0" dirty="0"/>
                <a:t>Model Evaluation</a:t>
              </a:r>
              <a:endPara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                             Communication and Propose Action</a:t>
              </a:r>
            </a:p>
            <a:p>
              <a:endParaRPr lang="en-US" sz="2400" dirty="0"/>
            </a:p>
          </p:txBody>
        </p:sp>
        <p:sp>
          <p:nvSpPr>
            <p:cNvPr id="91" name="Arrow: Down 90">
              <a:extLst>
                <a:ext uri="{FF2B5EF4-FFF2-40B4-BE49-F238E27FC236}">
                  <a16:creationId xmlns:a16="http://schemas.microsoft.com/office/drawing/2014/main" id="{0D10AF1A-6191-D323-886E-F77642C2AEA4}"/>
                </a:ext>
              </a:extLst>
            </p:cNvPr>
            <p:cNvSpPr/>
            <p:nvPr/>
          </p:nvSpPr>
          <p:spPr>
            <a:xfrm>
              <a:off x="6246189" y="1107804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EF6F9C66-9351-6C53-B0D4-D9E43E9EF955}"/>
                </a:ext>
              </a:extLst>
            </p:cNvPr>
            <p:cNvSpPr/>
            <p:nvPr/>
          </p:nvSpPr>
          <p:spPr>
            <a:xfrm>
              <a:off x="6577246" y="165771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3B3D23FE-DBA7-0887-521E-33DC8270907F}"/>
                </a:ext>
              </a:extLst>
            </p:cNvPr>
            <p:cNvSpPr/>
            <p:nvPr/>
          </p:nvSpPr>
          <p:spPr>
            <a:xfrm>
              <a:off x="6851806" y="2224512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BAF4FB62-0727-B07A-6C77-2605C225D08A}"/>
                </a:ext>
              </a:extLst>
            </p:cNvPr>
            <p:cNvSpPr/>
            <p:nvPr/>
          </p:nvSpPr>
          <p:spPr>
            <a:xfrm>
              <a:off x="7008145" y="277803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B9BB22A9-2BE4-788C-F76A-76D8E7992059}"/>
                </a:ext>
              </a:extLst>
            </p:cNvPr>
            <p:cNvSpPr/>
            <p:nvPr/>
          </p:nvSpPr>
          <p:spPr>
            <a:xfrm>
              <a:off x="7234870" y="3293677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C3C9BD6A-0971-DF23-B7A6-AFAB0101AEA5}"/>
                </a:ext>
              </a:extLst>
            </p:cNvPr>
            <p:cNvSpPr/>
            <p:nvPr/>
          </p:nvSpPr>
          <p:spPr>
            <a:xfrm>
              <a:off x="7437298" y="386355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ECAD305E-3517-959E-5D78-5E50267D6B37}"/>
                </a:ext>
              </a:extLst>
            </p:cNvPr>
            <p:cNvSpPr/>
            <p:nvPr/>
          </p:nvSpPr>
          <p:spPr>
            <a:xfrm>
              <a:off x="7699461" y="4402930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A763155-A49B-89E2-511A-7EDDE8C94720}"/>
                </a:ext>
              </a:extLst>
            </p:cNvPr>
            <p:cNvSpPr/>
            <p:nvPr/>
          </p:nvSpPr>
          <p:spPr>
            <a:xfrm>
              <a:off x="7800775" y="4639257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B9C8047D-9F47-A5F4-FE8C-6F604EF2409A}"/>
                </a:ext>
              </a:extLst>
            </p:cNvPr>
            <p:cNvSpPr/>
            <p:nvPr/>
          </p:nvSpPr>
          <p:spPr>
            <a:xfrm>
              <a:off x="5964804" y="610309"/>
              <a:ext cx="220338" cy="352540"/>
            </a:xfrm>
            <a:prstGeom prst="downArrow">
              <a:avLst>
                <a:gd name="adj1" fmla="val 50000"/>
                <a:gd name="adj2" fmla="val 7232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A1321BF-716D-D727-95C1-6FD16730FCCD}"/>
                </a:ext>
              </a:extLst>
            </p:cNvPr>
            <p:cNvSpPr/>
            <p:nvPr/>
          </p:nvSpPr>
          <p:spPr>
            <a:xfrm>
              <a:off x="5964803" y="401832"/>
              <a:ext cx="220339" cy="21637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64E3FA3-D70E-B0AC-4A95-F7B5201E5B59}"/>
              </a:ext>
            </a:extLst>
          </p:cNvPr>
          <p:cNvSpPr/>
          <p:nvPr/>
        </p:nvSpPr>
        <p:spPr>
          <a:xfrm>
            <a:off x="4234993" y="1746408"/>
            <a:ext cx="6432094" cy="592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115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{AC271C3D-8BDE-4C55-8FAF-5F9802413270}tf33968143_win32</Template>
  <TotalTime>13959</TotalTime>
  <Words>1983</Words>
  <Application>Microsoft Office PowerPoint</Application>
  <PresentationFormat>Widescreen</PresentationFormat>
  <Paragraphs>379</Paragraphs>
  <Slides>76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Avenir Next LT Pro</vt:lpstr>
      <vt:lpstr>Calibri</vt:lpstr>
      <vt:lpstr>Wingdings</vt:lpstr>
      <vt:lpstr>Custom</vt:lpstr>
      <vt:lpstr>minimum wage, preemption, and health/educational outcomes </vt:lpstr>
      <vt:lpstr>introduction</vt:lpstr>
      <vt:lpstr>Data Science life cycle</vt:lpstr>
      <vt:lpstr>project Background</vt:lpstr>
      <vt:lpstr>related work</vt:lpstr>
      <vt:lpstr>related work cont.</vt:lpstr>
      <vt:lpstr>hypothesis/methodology</vt:lpstr>
      <vt:lpstr>tools used</vt:lpstr>
      <vt:lpstr>Data Science life cycle</vt:lpstr>
      <vt:lpstr>data collection</vt:lpstr>
      <vt:lpstr>data collection</vt:lpstr>
      <vt:lpstr>data scraping from pdf</vt:lpstr>
      <vt:lpstr>data scraping from excel file</vt:lpstr>
      <vt:lpstr>Data Science life cycle</vt:lpstr>
      <vt:lpstr>Data wrangling</vt:lpstr>
      <vt:lpstr>PowerPoint Presentation</vt:lpstr>
      <vt:lpstr>data wrangling</vt:lpstr>
      <vt:lpstr>cleaned/wrangled dataset</vt:lpstr>
      <vt:lpstr>project Experimental design</vt:lpstr>
      <vt:lpstr>Graph Distributions script</vt:lpstr>
      <vt:lpstr>graphing health distributions</vt:lpstr>
      <vt:lpstr>graphing race distributions</vt:lpstr>
      <vt:lpstr>Data Science life cycle</vt:lpstr>
      <vt:lpstr>feature selection</vt:lpstr>
      <vt:lpstr>weka feature selection</vt:lpstr>
      <vt:lpstr>feature selection scikit learn, python</vt:lpstr>
      <vt:lpstr>sample output</vt:lpstr>
      <vt:lpstr>Data Science life cycle</vt:lpstr>
      <vt:lpstr>supervised machine learning</vt:lpstr>
      <vt:lpstr>weka machine learning</vt:lpstr>
      <vt:lpstr>outcome example: preemption</vt:lpstr>
      <vt:lpstr>visualized health dataset outcomes</vt:lpstr>
      <vt:lpstr>machine learning scikit learn, python</vt:lpstr>
      <vt:lpstr>unsupervised machine learning</vt:lpstr>
      <vt:lpstr>PowerPoint Presentation</vt:lpstr>
      <vt:lpstr>PowerPoint Presentation</vt:lpstr>
      <vt:lpstr>unsupervised machine learning</vt:lpstr>
      <vt:lpstr>kmeans results - no pca</vt:lpstr>
      <vt:lpstr>first attempt - pca before kmeans</vt:lpstr>
      <vt:lpstr>first attempt pca results</vt:lpstr>
      <vt:lpstr>pca after kmeans attempt/results</vt:lpstr>
      <vt:lpstr>local outlier factor, 20n</vt:lpstr>
      <vt:lpstr>lof results</vt:lpstr>
      <vt:lpstr>Data Science life cycle</vt:lpstr>
      <vt:lpstr>result validation</vt:lpstr>
      <vt:lpstr>pearson correlation script</vt:lpstr>
      <vt:lpstr>Sample output</vt:lpstr>
      <vt:lpstr>Data Science life cycle</vt:lpstr>
      <vt:lpstr>graph correlations script</vt:lpstr>
      <vt:lpstr>original result</vt:lpstr>
      <vt:lpstr>modified/non-trivial results </vt:lpstr>
      <vt:lpstr>z-score normalization for visualization</vt:lpstr>
      <vt:lpstr>results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 Pathway</vt:lpstr>
      <vt:lpstr>kdsc!</vt:lpstr>
      <vt:lpstr>PowerPoint Presentation</vt:lpstr>
      <vt:lpstr>PowerPoint Presentation</vt:lpstr>
      <vt:lpstr>project insights/obstacles</vt:lpstr>
      <vt:lpstr>future work</vt:lpstr>
      <vt:lpstr>THANK YOU! 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wage and health/educational outcomes</dc:title>
  <dc:creator>Carrie Aponte</dc:creator>
  <cp:lastModifiedBy>Carrie Aponte</cp:lastModifiedBy>
  <cp:revision>124</cp:revision>
  <dcterms:created xsi:type="dcterms:W3CDTF">2024-02-28T15:01:51Z</dcterms:created>
  <dcterms:modified xsi:type="dcterms:W3CDTF">2024-05-06T14:08:41Z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